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4748" r:id="rId4"/>
    <p:sldMasterId id="2147514772" r:id="rId5"/>
    <p:sldMasterId id="2147514784" r:id="rId6"/>
    <p:sldMasterId id="2147514808" r:id="rId7"/>
    <p:sldMasterId id="2147514820" r:id="rId8"/>
    <p:sldMasterId id="2147514832" r:id="rId9"/>
    <p:sldMasterId id="2147514844" r:id="rId10"/>
  </p:sldMasterIdLst>
  <p:notesMasterIdLst>
    <p:notesMasterId r:id="rId28"/>
  </p:notesMasterIdLst>
  <p:sldIdLst>
    <p:sldId id="371" r:id="rId11"/>
    <p:sldId id="2132" r:id="rId12"/>
    <p:sldId id="2149" r:id="rId13"/>
    <p:sldId id="2144" r:id="rId14"/>
    <p:sldId id="2155" r:id="rId15"/>
    <p:sldId id="2156" r:id="rId16"/>
    <p:sldId id="2154" r:id="rId17"/>
    <p:sldId id="2147" r:id="rId18"/>
    <p:sldId id="2157" r:id="rId19"/>
    <p:sldId id="2093" r:id="rId20"/>
    <p:sldId id="856" r:id="rId21"/>
    <p:sldId id="1186" r:id="rId22"/>
    <p:sldId id="1915" r:id="rId23"/>
    <p:sldId id="1820" r:id="rId24"/>
    <p:sldId id="2029" r:id="rId25"/>
    <p:sldId id="1536" r:id="rId26"/>
    <p:sldId id="1725" r:id="rId27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44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52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056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117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3606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320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043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3761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66"/>
    <a:srgbClr val="EE8012"/>
    <a:srgbClr val="E5761B"/>
    <a:srgbClr val="FFFFFF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14.11.2022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441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5209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0567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1174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3907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475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552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6326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14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15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58788" y="1246188"/>
            <a:ext cx="5946775" cy="334803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150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9627390E-E406-4C7D-9450-48EA4D22E577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4</a:t>
            </a:fld>
            <a:endParaRPr lang="ru-RU" sz="1300" dirty="0" smtClean="0">
              <a:solidFill>
                <a:srgbClr val="000000"/>
              </a:solidFill>
            </a:endParaRPr>
          </a:p>
        </p:txBody>
      </p:sp>
      <p:sp>
        <p:nvSpPr>
          <p:cNvPr id="2150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3556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15E14702-216C-46DB-932A-E1EE11EF7B2D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5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C480E8F2-6D1C-4DBC-B0E0-DC688B6C0558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6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7713"/>
            <a:ext cx="6626225" cy="372903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Верхний колонтитул 3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sz="1300" dirty="0" smtClean="0">
              <a:solidFill>
                <a:prstClr val="black"/>
              </a:solidFill>
            </a:endParaRPr>
          </a:p>
        </p:txBody>
      </p:sp>
      <p:sp>
        <p:nvSpPr>
          <p:cNvPr id="25605" name="Номер слайда 4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39667B4E-B4D3-4749-85C8-0E4F52AC187B}" type="slidenum">
              <a:rPr lang="ru-RU" sz="1300" smtClean="0">
                <a:solidFill>
                  <a:prstClr val="black"/>
                </a:solidFill>
              </a:rPr>
              <a:pPr>
                <a:defRPr/>
              </a:pPr>
              <a:t>7</a:t>
            </a:fld>
            <a:endParaRPr lang="ru-RU" sz="1300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2855913" y="2611438"/>
            <a:ext cx="12499976" cy="70342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BAD78A46-6024-4077-95CE-F30ADB4EF0A2}" type="slidenum">
              <a:rPr lang="ru-RU" altLang="ru-RU" sz="1300" smtClean="0">
                <a:solidFill>
                  <a:srgbClr val="000000"/>
                </a:solidFill>
              </a:rPr>
              <a:pPr>
                <a:defRPr/>
              </a:pPr>
              <a:t>8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2855913" y="2611438"/>
            <a:ext cx="12499976" cy="70342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CEE64425-A212-42F4-9446-3BEA9D8E75F2}" type="slidenum">
              <a:rPr lang="ru-RU" altLang="ru-RU" sz="1300" smtClean="0">
                <a:solidFill>
                  <a:srgbClr val="000000"/>
                </a:solidFill>
              </a:rPr>
              <a:pPr>
                <a:defRPr/>
              </a:pPr>
              <a:t>9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6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60"/>
          <a:lstStyle>
            <a:lvl1pPr marL="0" marR="53394" indent="0" algn="r">
              <a:buNone/>
              <a:defRPr>
                <a:solidFill>
                  <a:schemeClr val="tx1"/>
                </a:solidFill>
              </a:defRPr>
            </a:lvl1pPr>
            <a:lvl2pPr marL="533804" indent="0" algn="ctr">
              <a:buNone/>
            </a:lvl2pPr>
            <a:lvl3pPr marL="1067604" indent="0" algn="ctr">
              <a:buNone/>
            </a:lvl3pPr>
            <a:lvl4pPr marL="1601438" indent="0" algn="ctr">
              <a:buNone/>
            </a:lvl4pPr>
            <a:lvl5pPr marL="2135225" indent="0" algn="ctr">
              <a:buNone/>
            </a:lvl5pPr>
            <a:lvl6pPr marL="2669048" indent="0" algn="ctr">
              <a:buNone/>
            </a:lvl6pPr>
            <a:lvl7pPr marL="3202872" indent="0" algn="ctr">
              <a:buNone/>
            </a:lvl7pPr>
            <a:lvl8pPr marL="3736708" indent="0" algn="ctr">
              <a:buNone/>
            </a:lvl8pPr>
            <a:lvl9pPr marL="427047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8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3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8D4A7AA-3BB9-4436-B906-7D0E0384D8F4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382CD58-1D08-47E6-8D80-15C2DDCCF67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524578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4F6FE35-6E2C-40AA-8672-78FBFDCD4BAB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672B3AE-E46F-4E8D-822F-1966A1B5C4B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295852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75E7B2AE-50FC-4159-8968-90A716050CC2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B5574B9-F1C4-4B5E-AD97-CF3FB5C00EC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7669705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6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1659A7C-5B02-45A7-BBA9-4AFB1BE513AF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EE7ECB9-E6AD-4F0C-BC97-42F2C3E84EA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2975112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2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2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36D28AC-8948-4E08-B4BD-3E6E45E9C0FD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77A289C-BB75-4442-A32D-83C36111473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4088490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666F7C2-89CC-4646-BF77-7BC1B8E2E002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7FC60477-93B1-4EF6-861F-D20D4A003C3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864480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66477A1-D693-4ADD-A53C-0A0379A82C42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CAB81D1-3CAD-4E59-BFD3-B7C1704E82B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4125123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4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4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098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4DAFA09-ED0A-42A0-AC64-C8C5213EB87F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0BCAED0-7FAA-483C-95BA-06E98D84EFB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9895690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7" y="4802573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7" y="613044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7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DB21E1E-896B-4C9A-98BD-D132A200BF99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0B91BD9-C3AB-4768-A084-BEFE0DB5D2F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1166673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28315C-522F-46AF-95B7-D95965D00946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BD1186D-EEAB-4D68-96A9-C9E50668D8E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622184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7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F766AA3-1DEC-40A2-9DDD-0675D5D9CE18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5BDA06-4790-419F-A92D-75D2BD07E76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2325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41"/>
          <a:lstStyle>
            <a:lvl1pPr marL="0" marR="53382" indent="0" algn="r">
              <a:buNone/>
              <a:defRPr>
                <a:solidFill>
                  <a:schemeClr val="tx1"/>
                </a:solidFill>
              </a:defRPr>
            </a:lvl1pPr>
            <a:lvl2pPr marL="533579" indent="0" algn="ctr">
              <a:buNone/>
            </a:lvl2pPr>
            <a:lvl3pPr marL="1067138" indent="0" algn="ctr">
              <a:buNone/>
            </a:lvl3pPr>
            <a:lvl4pPr marL="1600747" indent="0" algn="ctr">
              <a:buNone/>
            </a:lvl4pPr>
            <a:lvl5pPr marL="2134297" indent="0" algn="ctr">
              <a:buNone/>
            </a:lvl5pPr>
            <a:lvl6pPr marL="2667900" indent="0" algn="ctr">
              <a:buNone/>
            </a:lvl6pPr>
            <a:lvl7pPr marL="3201499" indent="0" algn="ctr">
              <a:buNone/>
            </a:lvl7pPr>
            <a:lvl8pPr marL="3735089" indent="0" algn="ctr">
              <a:buNone/>
            </a:lvl8pPr>
            <a:lvl9pPr marL="42686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01" rIns="521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01" tIns="0" rIns="521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01" tIns="0" rIns="521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41" rIns="207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01" rIns="52101" bIns="521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43" rIns="521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41" y="1371949"/>
            <a:ext cx="10467501" cy="1829222"/>
          </a:xfrm>
          <a:ln>
            <a:noFill/>
          </a:ln>
        </p:spPr>
        <p:txBody>
          <a:bodyPr tIns="0" rIns="2099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90" y="3229283"/>
            <a:ext cx="10471565" cy="1753006"/>
          </a:xfrm>
        </p:spPr>
        <p:txBody>
          <a:bodyPr lIns="0" rIns="20996"/>
          <a:lstStyle>
            <a:lvl1pPr marL="0" marR="53538" indent="0" algn="r">
              <a:buNone/>
              <a:defRPr>
                <a:solidFill>
                  <a:schemeClr val="tx1"/>
                </a:solidFill>
              </a:defRPr>
            </a:lvl1pPr>
            <a:lvl2pPr marL="535230" indent="0" algn="ctr">
              <a:buNone/>
            </a:lvl2pPr>
            <a:lvl3pPr marL="1070461" indent="0" algn="ctr">
              <a:buNone/>
            </a:lvl3pPr>
            <a:lvl4pPr marL="1605710" indent="0" algn="ctr">
              <a:buNone/>
            </a:lvl4pPr>
            <a:lvl5pPr marL="2140929" indent="0" algn="ctr">
              <a:buNone/>
            </a:lvl5pPr>
            <a:lvl6pPr marL="2676173" indent="0" algn="ctr">
              <a:buNone/>
            </a:lvl6pPr>
            <a:lvl7pPr marL="3211418" indent="0" algn="ctr">
              <a:buNone/>
            </a:lvl7pPr>
            <a:lvl8pPr marL="3746644" indent="0" algn="ctr">
              <a:buNone/>
            </a:lvl8pPr>
            <a:lvl9pPr marL="428181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3F1861-8394-4BB6-9EEF-18C8577867D6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C83799-A409-4D14-B398-0031EC9130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69705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E31A8D-801C-481A-A0E7-ED0F9BCE230B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3ABDB7-9EEA-4D10-93DE-EC464C7327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7162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7" y="131707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7" y="2705304"/>
            <a:ext cx="10361851" cy="1510066"/>
          </a:xfrm>
        </p:spPr>
        <p:txBody>
          <a:bodyPr lIns="52660" rIns="526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410551-2A62-467D-8A51-4D2C886F8A9D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BB123B-85A6-4C44-AAB1-9B69EA044E3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14610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93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AD51E0-3F40-4CB4-B194-5BBC7EDED71E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9B974A-3438-4C44-BB91-AC2088423F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70305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67"/>
            <a:ext cx="5386216" cy="659503"/>
          </a:xfrm>
        </p:spPr>
        <p:txBody>
          <a:bodyPr lIns="52660" tIns="0" rIns="526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13" y="1860192"/>
            <a:ext cx="5388333" cy="654994"/>
          </a:xfrm>
        </p:spPr>
        <p:txBody>
          <a:bodyPr lIns="52660" tIns="0" rIns="526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1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8B2B0-3A47-40C4-95BD-B8C5C5A8D72F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B01F6B-8EC5-44E3-AD47-28D6EF00D8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836115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36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BDF82D-EFE1-48DF-99D3-CEB34E796A42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F72A56-F901-4CF8-BDAE-D0585AFD11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6714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3B93A5-97A4-4CA6-B895-73157AA9E260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FB902F-5189-4ADB-82C3-C74120D7DA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5820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21" rIns="5212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54" y="51451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54" y="1676789"/>
            <a:ext cx="3657123" cy="4573059"/>
          </a:xfrm>
        </p:spPr>
        <p:txBody>
          <a:bodyPr lIns="20996" rIns="2099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562337-5C69-4744-9B42-87CF716ECE80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E0A6E5-8F46-4DF9-ADD0-15F48A27CA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72008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03"/>
            <a:ext cx="2950080" cy="1582985"/>
          </a:xfrm>
        </p:spPr>
        <p:txBody>
          <a:bodyPr lIns="52660" rIns="52660" bIns="526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07" y="2829470"/>
            <a:ext cx="2946015" cy="2179826"/>
          </a:xfrm>
        </p:spPr>
        <p:txBody>
          <a:bodyPr lIns="73644" rIns="526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4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7DCDAE-D6B8-4B54-8574-0F2761AE61E3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3FF34D-17FB-4F35-8199-BD8AD6A068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948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B0888-BB75-49A8-AD5A-0B88FA77CA02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0F5FC-CB63-44DC-8CEC-F8A0609564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6787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2" y="91472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81" y="91472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024285-5B69-4CE6-9C33-2A9C07EF2937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B6429D-4D18-46F7-A850-775669F077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5754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54" y="1371945"/>
            <a:ext cx="10467501" cy="1829223"/>
          </a:xfrm>
          <a:ln>
            <a:noFill/>
          </a:ln>
        </p:spPr>
        <p:txBody>
          <a:bodyPr tIns="0" rIns="2159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38" y="3229283"/>
            <a:ext cx="10471563" cy="1753006"/>
          </a:xfrm>
        </p:spPr>
        <p:txBody>
          <a:bodyPr lIns="0" rIns="21590"/>
          <a:lstStyle>
            <a:lvl1pPr marL="0" marR="54111" indent="0" algn="r">
              <a:buNone/>
              <a:defRPr>
                <a:solidFill>
                  <a:schemeClr val="tx1"/>
                </a:solidFill>
              </a:defRPr>
            </a:lvl1pPr>
            <a:lvl2pPr marL="541070" indent="0" algn="ctr">
              <a:buNone/>
            </a:lvl2pPr>
            <a:lvl3pPr marL="1082119" indent="0" algn="ctr">
              <a:buNone/>
            </a:lvl3pPr>
            <a:lvl4pPr marL="1623167" indent="0" algn="ctr">
              <a:buNone/>
            </a:lvl4pPr>
            <a:lvl5pPr marL="2164218" indent="0" algn="ctr">
              <a:buNone/>
            </a:lvl5pPr>
            <a:lvl6pPr marL="2705277" indent="0" algn="ctr">
              <a:buNone/>
            </a:lvl6pPr>
            <a:lvl7pPr marL="3246343" indent="0" algn="ctr">
              <a:buNone/>
            </a:lvl7pPr>
            <a:lvl8pPr marL="3787391" indent="0" algn="ctr">
              <a:buNone/>
            </a:lvl8pPr>
            <a:lvl9pPr marL="432845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58433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29534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69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3999" rIns="5399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57681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6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6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1" y="192056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96574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6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00"/>
            <a:ext cx="5386216" cy="659503"/>
          </a:xfrm>
        </p:spPr>
        <p:txBody>
          <a:bodyPr lIns="53999" tIns="0" rIns="5399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8" y="1860192"/>
            <a:ext cx="5388333" cy="654994"/>
          </a:xfrm>
        </p:spPr>
        <p:txBody>
          <a:bodyPr lIns="53999" tIns="0" rIns="5399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8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194480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1" y="704286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6481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17950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34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34" y="1676789"/>
            <a:ext cx="3657123" cy="4573059"/>
          </a:xfrm>
        </p:spPr>
        <p:txBody>
          <a:bodyPr lIns="21590" rIns="21590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61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061545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278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986" tIns="53999" rIns="107986" bIns="5399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986" tIns="53999" rIns="107986" bIns="5399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86" tIns="53999" rIns="107986" bIns="539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11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86" tIns="53999" rIns="107986" bIns="539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999" rIns="53999" bIns="5399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6" y="2829458"/>
            <a:ext cx="2946015" cy="2179825"/>
          </a:xfrm>
        </p:spPr>
        <p:txBody>
          <a:bodyPr lIns="75583" rIns="53999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51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117825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73434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4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5" y="91464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162061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9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7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3C18BD6-1A16-49F6-A57A-431D02D9017E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AA7C739-CEF0-4A6C-A5B6-D11F73AD54F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1026904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876C126-792D-4B99-808C-8BFCB56D1902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94F8DC1-3632-4ECA-A8D3-45518F0839A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9314269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935DB4B5-3BBE-4DAD-8E02-01D15BFCC9C7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902A447-831A-437A-B5A2-9B68E4CD527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92920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900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4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D223C92-62F0-40F0-84FC-7C5FA9D243CC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CA90659-D3AA-4606-93F2-DB7BD0822C1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015779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7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7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C00E15E-7DAC-4D54-803A-1DD22C0042E5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08E36B4-F7B1-40D3-A1DA-4436639E13D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265943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21" tIns="0" rIns="5212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21" tIns="0" rIns="5212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F5AF347-F826-4A5B-819B-D621F9CFA91A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83E95C9-B70B-44F7-B02B-155DFB1EE24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4206892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8878629-88E0-4665-8215-E521DA99B461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D3D3086-C35E-4FE1-8AEF-E86C9930220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774789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8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8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2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18B9888-F4C7-4498-AEDE-1B890508BC86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D32FAFC-3ECC-421B-8B07-C6252C03BCC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9927827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9" y="4802574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9" y="61304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9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858C1E9-1367-4A8A-90DB-FFD00D08C218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332A28F-9845-4071-B732-62275F68AA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4042322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C17B8BD-1FD0-4E4B-8937-9F8BE511A527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409106A-FB03-442E-960F-D30F0D60ADB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11867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32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DD956E2-DEC0-406F-BD65-A9D7940479EC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F94D28E-CB9D-468D-9DC5-B5253E51D3B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812168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8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3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E8E1B34-0A93-445E-B5DE-7472A37251C1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9CEFA65-5693-4F3C-880A-8409C52D516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9649977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EA02984-69B9-4B5C-8D46-C5AA973960BD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83BAB31-6DFE-4DB3-905F-ABF65F41058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800099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72736D1-C51F-44FC-9DC9-5701316E4856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62CB269-D67E-46C0-8F31-2867DB8AB90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102390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6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64DBCA7-5908-45F0-89C7-7D7226C23166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825DA68-E555-4725-A48D-9F33A54B78A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301957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2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2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FD7A2B22-8659-4D10-B0E0-FCA47B023186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EF078B3E-FFC1-4F5A-B495-3EB7EF97E6C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2860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51AD8B8-06F1-4062-868A-D8CFF8F51444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0DDD5F0-380B-43EF-81C3-5F015D24AB7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8244043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FB50A742-7AA9-4317-8EA7-12400961C8D9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0761FAA-15D5-48AB-B61E-0A59E1FF1B4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744412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4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4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098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D1E58C9-7A5A-41BD-A336-682C4208053A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F75159ED-C8C0-45F2-AB63-3C9C2F92581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2527888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7" y="4802573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7" y="613044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7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69C2800-192A-40B7-962C-BB57B1B23A78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68BBB27-8F44-4615-91FF-58DC02738D0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4697635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E79AE474-994F-4218-845C-81189EDC82F7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E310C6FA-432C-460A-863C-DF28C30C973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285059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7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AFA5B47-DFDD-4C2A-AFD8-C855158F5CB0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7BF963F0-36D1-49E0-9FD5-6F5AA0BCE9D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987686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9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8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BBE8B7F-6648-4D2B-A388-6FEDBA65B0F5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1768E71-8383-4798-82F2-6B7605E0C80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850797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0C35F69-7F15-41EE-9626-FA412B5860A0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6908BB2-732C-4DC7-A0AE-EFD5969960D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6136483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52CB44B-647A-4541-8EFF-88F29C7C1592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B6D6D80-659A-462E-99A0-701E478EBB0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157795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901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5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426C858-514D-4BC3-830D-4035B83ECDFF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7628615-EC03-4D20-9FDF-F3D4113B528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6783788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8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8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A857412-F38E-4046-A6FD-97FB680033DE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6243114-BF48-4A41-A25B-9287F3AEEFA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5424075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EDE1186-223F-4B01-891B-6B874FD3B175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4F675DF-8895-44D4-8D69-097C0310F85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9444892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543C3A1-057B-4AA3-9CAC-35C4256EF054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8879A77-DF23-484B-BE3E-D22DA9BF55C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917711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9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9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3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9A24334F-D840-47CD-9621-DF142A65F917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900BC20A-C6FB-45FE-B669-7FE0282F18C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0470266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9" y="4802574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9" y="61304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9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F60EE06-6C5C-43C7-B742-4628C0D5E6C3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AB2F1BF-E462-4489-955A-36D983B91BB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9090777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9DA0F6C-AE6C-4CF8-9E1B-B56484CDA8CC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33F7310-3A0E-4521-838A-C3833D8C347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2665704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33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C71C338-0E06-4149-B010-55B3E0A445CA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9EAA0E9-6EA1-4F65-A928-C2A118DB864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006704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92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7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DDF4BBF-57F6-401A-AFBE-05F9BFFB36A2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D71B6C8-0868-4452-8C74-CA6CBAED8F9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531368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5CAA787-B576-42FB-901B-71FF670A9ECD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FEA5BF5-A142-41C5-AF8B-1F8EAE8D42A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15592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60" rIns="2076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2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7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DA15652-6E05-410A-A792-45ACD0E8CDED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FD67D28-451A-4334-B6BE-525F52C1ADC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4530440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2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9582DD6-D687-4D07-BE2F-FDD9CAF0B5D2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8F04A79-481C-4249-86B8-7D45E1A26AA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4782436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61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8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8" y="2175561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02E966D-6542-4CEB-B898-67389583926B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812031F-2A5C-4423-87E5-0012D4FFB04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2559453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BB1D482-D8DA-4B61-910A-13FEA2927478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D867623-316D-4E89-BAB7-1D9D3DDB511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1983482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90D265C-A26E-444E-99B1-EE5B7345073E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EE52C3E-0EF2-4856-B772-BBE5EE1CDA7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0850098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4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2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4371A76-5D30-4CA6-8EA4-A1600A653372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65584A7-1986-439A-ADE1-58EFD2AE3E6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5160630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8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1195DD3-41C7-4BAE-9E44-AD9866C62FBC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42C33CC-B425-471B-BDF8-8656461181F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053583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7C8E2FE-817A-4B99-844D-17A6DDDDB3EA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DB94DBC-6726-4FD3-99B2-CFB813F9310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8823809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30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65BDE60-17FD-41A0-896C-1F8AF31810BF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3E43EEC-6548-4E4E-A266-882261E037C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700560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9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8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61A9E62-986D-46FB-843F-728A3546B8BE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143FAE9-BF18-436D-B2A7-ACE0B53698A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56703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21" rIns="52121" bIns="5212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71" rIns="5212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11/14/2022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459E2AF-3471-47A4-902E-A7A26EA00A6A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0654D84-581E-4BD8-AE5F-1C309A50686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6970889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8F67355-7DFD-4FA0-AB2C-CFABB66F0F50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AC8931C-D64C-4301-B6EC-C066E27970D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906116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901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5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86659B7-56B4-4B6C-8648-EDB519002A9C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7332B6F-C82F-497A-AC04-A5D34802FC7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879367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8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8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1FD9630-7512-4DED-87D3-AFBFBE7C692F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EF189F0-9B08-4058-ADBE-D3F9B0F61CF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023784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A071B39-76E3-4BB1-B5AD-9883CEA665B3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68E8484-2194-4CCF-B4A4-A4080AD13D6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4213947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B707DAB-A179-4D8B-BE87-ACDED55A9586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6D25A4B-2A12-498C-9D3E-783EA86860F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282611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9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9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3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EF5D66C-AB6D-44A3-9339-2E7EA0BF35F5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F093E88-F694-4A2C-AA4A-C0F542F69E2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4328566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9" y="4802574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9" y="61304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9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5AB7C84-68A2-4B4C-B906-0D178B6CBCBB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1896308-5535-4C8C-B288-F539A7973EC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2739551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32EE981-C244-4E41-9796-C96A8274BDC1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549E3F7-5C33-420C-BE7A-AF0A0EDBD82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7616844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33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E2AED25-29C3-41F5-ACB2-83A231F1D92F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C270F60-B96E-4D15-B27C-B8C00C02177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24497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2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32" tIns="52121" rIns="104232" bIns="5212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452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37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480" indent="-2456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004" indent="-21353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291" indent="-21353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599" indent="-21353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8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6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0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8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7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0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Заголовок 1"/>
          <p:cNvSpPr>
            <a:spLocks noGrp="1"/>
          </p:cNvSpPr>
          <p:nvPr>
            <p:ph type="title"/>
          </p:nvPr>
        </p:nvSpPr>
        <p:spPr bwMode="auto">
          <a:xfrm>
            <a:off x="611188" y="274638"/>
            <a:ext cx="109680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2051" name="Текст 2"/>
          <p:cNvSpPr>
            <a:spLocks noGrp="1"/>
          </p:cNvSpPr>
          <p:nvPr>
            <p:ph type="body" idx="1"/>
          </p:nvPr>
        </p:nvSpPr>
        <p:spPr bwMode="auto">
          <a:xfrm>
            <a:off x="611188" y="1601788"/>
            <a:ext cx="10968037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1188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A39C6092-B9B8-433F-9DA0-A88F981AF1D2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0" y="6357938"/>
            <a:ext cx="3859213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0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979E0B89-622B-4E3E-8AD2-A1F8FC026B7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46701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45" r:id="rId1"/>
    <p:sldLayoutId id="2147514846" r:id="rId2"/>
    <p:sldLayoutId id="2147514847" r:id="rId3"/>
    <p:sldLayoutId id="2147514848" r:id="rId4"/>
    <p:sldLayoutId id="2147514849" r:id="rId5"/>
    <p:sldLayoutId id="2147514850" r:id="rId6"/>
    <p:sldLayoutId id="2147514851" r:id="rId7"/>
    <p:sldLayoutId id="2147514852" r:id="rId8"/>
    <p:sldLayoutId id="2147514853" r:id="rId9"/>
    <p:sldLayoutId id="2147514854" r:id="rId10"/>
    <p:sldLayoutId id="2147514855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81" tIns="52101" rIns="104181" bIns="521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1280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320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588" indent="-2455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027" indent="-21344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179" indent="-21344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347" indent="-21344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5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1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7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2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9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14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0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86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6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303" tIns="52660" rIns="105303" bIns="526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A964C6E-6B46-413F-9D6C-E0A0E56D19D1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EF984DD3-76C9-458E-AAC1-8679802F9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3" r:id="rId1"/>
    <p:sldLayoutId id="2147514591" r:id="rId2"/>
    <p:sldLayoutId id="2147514614" r:id="rId3"/>
    <p:sldLayoutId id="2147514592" r:id="rId4"/>
    <p:sldLayoutId id="2147514593" r:id="rId5"/>
    <p:sldLayoutId id="2147514594" r:id="rId6"/>
    <p:sldLayoutId id="2147514595" r:id="rId7"/>
    <p:sldLayoutId id="2147514596" r:id="rId8"/>
    <p:sldLayoutId id="2147514615" r:id="rId9"/>
    <p:sldLayoutId id="2147514597" r:id="rId10"/>
    <p:sldLayoutId id="214751459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85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59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53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32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5937" indent="-27593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7280" indent="-2442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3963" indent="-2442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89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6225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3898" indent="-24624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7988" indent="-2141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128" indent="-2141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0279" indent="-2141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2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4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5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09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1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14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66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18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86" tIns="53999" rIns="107986" bIns="539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4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86" tIns="53999" rIns="107986" bIns="539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32" y="705027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99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32" y="1935105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986" tIns="53999" rIns="107986" bIns="5399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32" y="6357851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11/14/2022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65" y="6357851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51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67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55086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749" r:id="rId1"/>
    <p:sldLayoutId id="2147514750" r:id="rId2"/>
    <p:sldLayoutId id="2147514751" r:id="rId3"/>
    <p:sldLayoutId id="2147514752" r:id="rId4"/>
    <p:sldLayoutId id="2147514753" r:id="rId5"/>
    <p:sldLayoutId id="2147514754" r:id="rId6"/>
    <p:sldLayoutId id="2147514755" r:id="rId7"/>
    <p:sldLayoutId id="2147514756" r:id="rId8"/>
    <p:sldLayoutId id="2147514757" r:id="rId9"/>
    <p:sldLayoutId id="2147514758" r:id="rId10"/>
    <p:sldLayoutId id="214751475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00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599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00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199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346" indent="-31934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2891" indent="-28551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6463" indent="-28551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2156" indent="-24321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7843" indent="-24321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6011" indent="-24890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2417" indent="-21642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7060" indent="-216429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1707" indent="-21642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0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21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31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42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52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63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73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84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11188" y="274638"/>
            <a:ext cx="109680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11188" y="1601788"/>
            <a:ext cx="10968037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1188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F12B139-C067-4B84-AE9F-9841DF315AF9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0" y="6357938"/>
            <a:ext cx="3859213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0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8B18B332-C76C-4B19-81F8-F256FD72463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360368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773" r:id="rId1"/>
    <p:sldLayoutId id="2147514774" r:id="rId2"/>
    <p:sldLayoutId id="2147514775" r:id="rId3"/>
    <p:sldLayoutId id="2147514776" r:id="rId4"/>
    <p:sldLayoutId id="2147514777" r:id="rId5"/>
    <p:sldLayoutId id="2147514778" r:id="rId6"/>
    <p:sldLayoutId id="2147514779" r:id="rId7"/>
    <p:sldLayoutId id="2147514780" r:id="rId8"/>
    <p:sldLayoutId id="2147514781" r:id="rId9"/>
    <p:sldLayoutId id="2147514782" r:id="rId10"/>
    <p:sldLayoutId id="2147514783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Заголовок 1"/>
          <p:cNvSpPr>
            <a:spLocks noGrp="1"/>
          </p:cNvSpPr>
          <p:nvPr>
            <p:ph type="title"/>
          </p:nvPr>
        </p:nvSpPr>
        <p:spPr bwMode="auto">
          <a:xfrm>
            <a:off x="611188" y="274638"/>
            <a:ext cx="109680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2051" name="Текст 2"/>
          <p:cNvSpPr>
            <a:spLocks noGrp="1"/>
          </p:cNvSpPr>
          <p:nvPr>
            <p:ph type="body" idx="1"/>
          </p:nvPr>
        </p:nvSpPr>
        <p:spPr bwMode="auto">
          <a:xfrm>
            <a:off x="611188" y="1601788"/>
            <a:ext cx="10968037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1188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13E04CD5-9C37-4810-BD34-A729E5053BEF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0" y="6357938"/>
            <a:ext cx="3859213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0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1A7EAE3E-4791-4190-962A-C3C1A55B779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599543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785" r:id="rId1"/>
    <p:sldLayoutId id="2147514786" r:id="rId2"/>
    <p:sldLayoutId id="2147514787" r:id="rId3"/>
    <p:sldLayoutId id="2147514788" r:id="rId4"/>
    <p:sldLayoutId id="2147514789" r:id="rId5"/>
    <p:sldLayoutId id="2147514790" r:id="rId6"/>
    <p:sldLayoutId id="2147514791" r:id="rId7"/>
    <p:sldLayoutId id="2147514792" r:id="rId8"/>
    <p:sldLayoutId id="2147514793" r:id="rId9"/>
    <p:sldLayoutId id="2147514794" r:id="rId10"/>
    <p:sldLayoutId id="2147514795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Заголовок 1"/>
          <p:cNvSpPr>
            <a:spLocks noGrp="1"/>
          </p:cNvSpPr>
          <p:nvPr>
            <p:ph type="title"/>
          </p:nvPr>
        </p:nvSpPr>
        <p:spPr bwMode="auto">
          <a:xfrm>
            <a:off x="611188" y="274638"/>
            <a:ext cx="109680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3075" name="Текст 2"/>
          <p:cNvSpPr>
            <a:spLocks noGrp="1"/>
          </p:cNvSpPr>
          <p:nvPr>
            <p:ph type="body" idx="1"/>
          </p:nvPr>
        </p:nvSpPr>
        <p:spPr bwMode="auto">
          <a:xfrm>
            <a:off x="611188" y="1601788"/>
            <a:ext cx="10968037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1188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74FCEF2C-CA16-417D-9E21-CB8E89D43114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0" y="6357938"/>
            <a:ext cx="3859213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0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5840FB63-0EC8-4910-84FF-D55E0FEDD6F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65171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09" r:id="rId1"/>
    <p:sldLayoutId id="2147514810" r:id="rId2"/>
    <p:sldLayoutId id="2147514811" r:id="rId3"/>
    <p:sldLayoutId id="2147514812" r:id="rId4"/>
    <p:sldLayoutId id="2147514813" r:id="rId5"/>
    <p:sldLayoutId id="2147514814" r:id="rId6"/>
    <p:sldLayoutId id="2147514815" r:id="rId7"/>
    <p:sldLayoutId id="2147514816" r:id="rId8"/>
    <p:sldLayoutId id="2147514817" r:id="rId9"/>
    <p:sldLayoutId id="2147514818" r:id="rId10"/>
    <p:sldLayoutId id="2147514819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10551" y="274601"/>
            <a:ext cx="10969312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10551" y="1601151"/>
            <a:ext cx="10969312" cy="452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551" y="6358157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246B67C-AC20-4C85-8054-6C25D92A6F34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230" y="6358157"/>
            <a:ext cx="385995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869" y="6358157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6ABC5F7B-EE54-425A-82C9-0699582F850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14258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21" r:id="rId1"/>
    <p:sldLayoutId id="2147514822" r:id="rId2"/>
    <p:sldLayoutId id="2147514823" r:id="rId3"/>
    <p:sldLayoutId id="2147514824" r:id="rId4"/>
    <p:sldLayoutId id="2147514825" r:id="rId5"/>
    <p:sldLayoutId id="2147514826" r:id="rId6"/>
    <p:sldLayoutId id="2147514827" r:id="rId7"/>
    <p:sldLayoutId id="2147514828" r:id="rId8"/>
    <p:sldLayoutId id="2147514829" r:id="rId9"/>
    <p:sldLayoutId id="2147514830" r:id="rId10"/>
    <p:sldLayoutId id="2147514831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Заголовок 1"/>
          <p:cNvSpPr>
            <a:spLocks noGrp="1"/>
          </p:cNvSpPr>
          <p:nvPr>
            <p:ph type="title"/>
          </p:nvPr>
        </p:nvSpPr>
        <p:spPr bwMode="auto">
          <a:xfrm>
            <a:off x="611188" y="274638"/>
            <a:ext cx="109680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3075" name="Текст 2"/>
          <p:cNvSpPr>
            <a:spLocks noGrp="1"/>
          </p:cNvSpPr>
          <p:nvPr>
            <p:ph type="body" idx="1"/>
          </p:nvPr>
        </p:nvSpPr>
        <p:spPr bwMode="auto">
          <a:xfrm>
            <a:off x="611188" y="1601788"/>
            <a:ext cx="10968037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1188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75C4816C-EF09-4E3D-9EF9-710B871459EE}" type="datetimeFigureOut">
              <a:rPr lang="ru-RU"/>
              <a:pPr>
                <a:defRPr/>
              </a:pPr>
              <a:t>14.11.2022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0" y="6357938"/>
            <a:ext cx="3859213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0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59505BB2-5AD4-4C7F-94F0-7F5E2986433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044365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33" r:id="rId1"/>
    <p:sldLayoutId id="2147514834" r:id="rId2"/>
    <p:sldLayoutId id="2147514835" r:id="rId3"/>
    <p:sldLayoutId id="2147514836" r:id="rId4"/>
    <p:sldLayoutId id="2147514837" r:id="rId5"/>
    <p:sldLayoutId id="2147514838" r:id="rId6"/>
    <p:sldLayoutId id="2147514839" r:id="rId7"/>
    <p:sldLayoutId id="2147514840" r:id="rId8"/>
    <p:sldLayoutId id="2147514841" r:id="rId9"/>
    <p:sldLayoutId id="2147514842" r:id="rId10"/>
    <p:sldLayoutId id="2147514843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5.xml"/><Relationship Id="rId5" Type="http://schemas.openxmlformats.org/officeDocument/2006/relationships/image" Target="../media/image13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1.xml"/><Relationship Id="rId4" Type="http://schemas.openxmlformats.org/officeDocument/2006/relationships/image" Target="../media/image2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171" indent="-285457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802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523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239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961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686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5402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133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18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18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18" y="21434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18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18" y="6573871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18" y="6502405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56" y="2291426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91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15 ноября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7591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91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18" y="383791"/>
            <a:ext cx="12171715" cy="706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91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4965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ПРОИСШЕСТВИЙ, СВЯЗАННЫХ С ТЕХНОГЕННЫМИ ПОЖАРАМИ ЗА 2022 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8" y="6003949"/>
            <a:ext cx="1916112" cy="777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97772" y="3153931"/>
              <a:ext cx="10989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427" y="896955"/>
            <a:ext cx="7434263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106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2999" y="2784502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9" y="52018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13" y="2922359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9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6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52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9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10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3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64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284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784" y="221605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9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18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398" y="3246765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2688717" y="403209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2220517" y="332230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2132818" y="403940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4388575" y="339885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562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2016-2022 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081" y="1144623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5872" y="2895630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9" y="5290677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8" y="6062673"/>
            <a:ext cx="1916112" cy="629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743" tIns="37378" rIns="74743" bIns="3737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568" y="239395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ОТРАВЛЕНИЕМ УГАРНЫМ ГАЗОМ ЗА 2022 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827" y="6045211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77" y="6222782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28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60367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58001"/>
              <a:ext cx="9636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705523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36832"/>
              <a:ext cx="739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781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20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1" y="366266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0860"/>
              <a:ext cx="5207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57305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7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395408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5549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зарегистрировано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5549"/>
              <a:r>
                <a:rPr lang="ru-RU" altLang="ru-RU" sz="1700" b="1" dirty="0" smtClean="0">
                  <a:solidFill>
                    <a:srgbClr val="FF0000"/>
                  </a:solidFill>
                </a:rPr>
                <a:t>33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случая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356600" cy="32045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703756" y="462865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3938"/>
            <a:ext cx="1792287" cy="75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316" y="6055737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626" y="896956"/>
            <a:ext cx="9067801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погиб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81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2999" y="2784499"/>
            <a:ext cx="2038351" cy="11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200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897" y="31156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66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590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3989" y="28900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67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63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36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29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77" y="326600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200" y="317119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18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09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37" y="24111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54" y="34610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00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09" y="50035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5989" y="5201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501" y="45312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326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617" y="416537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414" y="407384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89" y="37464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702" y="404364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dirty="0"/>
              <a:t>ИНФОРМАЦИОННО-АНАЛИТИЧЕСКИЕ МАТЕРИАЛЫ </a:t>
            </a:r>
          </a:p>
          <a:p>
            <a:r>
              <a:rPr lang="ru-RU" dirty="0"/>
              <a:t>(ЧС, ПРОИСШЕСТВИЯ, СВЯЗАННЫЕ С ПОСАДКОЙ СУДОВ НА МЕЛЬ </a:t>
            </a:r>
            <a:r>
              <a:rPr lang="ru-RU"/>
              <a:t>ЗА 2021-2022 </a:t>
            </a:r>
            <a:r>
              <a:rPr lang="ru-RU" dirty="0"/>
              <a:t>г.)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2820220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</a:t>
            </a:r>
            <a:r>
              <a:rPr lang="ru-RU" altLang="ru-RU" dirty="0" smtClean="0">
                <a:solidFill>
                  <a:srgbClr val="000000"/>
                </a:solidFill>
              </a:rPr>
              <a:t>ВОЗНИКНОВЕНИЯ АВАРИЙ, СВЯЗАННЫХ С ЭКСПЛУАТАЦИЕЙ МАЛОМЕРНЫХ СУДОВ, ГРУЗОВЫХ И </a:t>
            </a:r>
            <a:r>
              <a:rPr lang="ru-RU" altLang="ru-RU" dirty="0">
                <a:solidFill>
                  <a:srgbClr val="000000"/>
                </a:solidFill>
              </a:rPr>
              <a:t>ПАССАЖИРСКИХ СУДОВ, </a:t>
            </a:r>
            <a:endParaRPr lang="ru-RU" altLang="ru-RU" dirty="0" smtClean="0">
              <a:solidFill>
                <a:srgbClr val="000000"/>
              </a:solidFill>
            </a:endParaRPr>
          </a:p>
          <a:p>
            <a:pPr algn="ctr">
              <a:defRPr/>
            </a:pPr>
            <a:r>
              <a:rPr lang="ru-RU" altLang="ru-RU" dirty="0" smtClean="0">
                <a:solidFill>
                  <a:srgbClr val="000000"/>
                </a:solidFill>
              </a:rPr>
              <a:t>А ТАК ЖЕ ПОСАДКА СУДОВ НА МЕЛЬ.  </a:t>
            </a:r>
            <a:endParaRPr lang="ru-RU" altLang="ru-RU" dirty="0">
              <a:solidFill>
                <a:srgbClr val="000000"/>
              </a:solidFill>
            </a:endParaRP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46870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85884" y="3300185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69324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369960"/>
            <a:ext cx="900113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55694" y="2573710"/>
            <a:ext cx="113827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01824"/>
            <a:ext cx="650875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6" y="2481745"/>
            <a:ext cx="771592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67457"/>
            <a:ext cx="11239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72957"/>
            <a:ext cx="165258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60794" y="3820103"/>
            <a:ext cx="1235880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752834" y="5300323"/>
            <a:ext cx="2378873" cy="139258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77" y="8202790"/>
              <a:ext cx="2972872" cy="3427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270353" y="5641913"/>
            <a:ext cx="1793083" cy="92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471" tIns="37242" rIns="74471" bIns="37242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по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происшествиям,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связанных с посадкой судов на мель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(согласно статистических данных за 2021-2022 гг.)</a:t>
            </a:r>
            <a:endParaRPr 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 bwMode="auto">
          <a:xfrm>
            <a:off x="2573820" y="27439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 bwMode="auto">
          <a:xfrm>
            <a:off x="2954820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2650020" y="46148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9839175" y="589859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3646345" y="40726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/>
              <a:t>ПРОГНОЗ РИСКОВ ВОЗНИКНОВЕНИЯ ЧС И ПРОИСШЕСТВИЙ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3211548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ВОЗНИКНОВЕНИЯ АВАРИЙ, СВЯЗАННЫХ С ЭКСПЛУАТАЦИЕЙ МАЛОМЕРНЫХ СУДОВ, ГРУЗОВЫХ И ПАССАЖИРСКИХ СУДОВ. </a:t>
            </a: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16094"/>
            <a:ext cx="8985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30" y="3223014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621534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/>
            <a:endParaRPr lang="ru-RU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56918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423826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853" y="2581034"/>
            <a:ext cx="11541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55691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9" y="2504827"/>
            <a:ext cx="6080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36682"/>
            <a:ext cx="11239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42171"/>
            <a:ext cx="1652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417901" y="3938416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sp>
        <p:nvSpPr>
          <p:cNvPr id="67773" name="TextBox 5"/>
          <p:cNvSpPr txBox="1">
            <a:spLocks noChangeArrowheads="1"/>
          </p:cNvSpPr>
          <p:nvPr/>
        </p:nvSpPr>
        <p:spPr bwMode="auto">
          <a:xfrm>
            <a:off x="873137" y="992196"/>
            <a:ext cx="7966075" cy="36938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675" tIns="53364" rIns="106675" bIns="53364">
            <a:spAutoFit/>
          </a:bodyPr>
          <a:lstStyle>
            <a:lvl1pPr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700" b="1">
                <a:solidFill>
                  <a:srgbClr val="000000"/>
                </a:solidFill>
              </a:rPr>
              <a:t> В Республике Татарстан зарегистрированы </a:t>
            </a:r>
            <a:r>
              <a:rPr lang="ru-RU" sz="1700" b="1">
                <a:solidFill>
                  <a:srgbClr val="FF0000"/>
                </a:solidFill>
              </a:rPr>
              <a:t>33</a:t>
            </a:r>
            <a:r>
              <a:rPr lang="ru-RU" sz="1700" b="1">
                <a:solidFill>
                  <a:srgbClr val="000000"/>
                </a:solidFill>
              </a:rPr>
              <a:t> стоянки маломерных судов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345747" y="6061094"/>
            <a:ext cx="1717675" cy="413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4707420" y="39631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5770765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6917220" y="312499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9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662094" y="276569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1706431" y="287964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9896011" y="611496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1424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(ПОКАЗАТЕЛИ СТАТИСТИЧЕСКИХ ДАННЫХ СВЯЗАННЫХ С ПРОВЕДЕНИЕМ ПОИСКОВЫХ РАБОТ </a:t>
            </a:r>
          </a:p>
          <a:p>
            <a:r>
              <a:rPr lang="ru-RU" altLang="ru-RU"/>
              <a:t>В ПРИРОДНОЙ СРЕДЕ ЗА 2022 г.)</a:t>
            </a:r>
          </a:p>
        </p:txBody>
      </p:sp>
      <p:sp>
        <p:nvSpPr>
          <p:cNvPr id="6349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34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31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33" y="273811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820" y="3089616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9037" y="152456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52" y="172347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778" y="24824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61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158" y="40176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400" y="277674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8" y="4433149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49" y="206551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672" y="1586466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504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80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2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9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214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5" name="Полилиния 304"/>
          <p:cNvSpPr/>
          <p:nvPr/>
        </p:nvSpPr>
        <p:spPr>
          <a:xfrm>
            <a:off x="708072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35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91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7027" y="408750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67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97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9042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75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9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9" y="4910390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44" y="4790901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55" y="1768155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1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217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52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347" y="491041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83" y="495422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26610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8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316188" y="2189709"/>
            <a:ext cx="10953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05" y="3832777"/>
            <a:ext cx="7080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109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97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511" y="2710665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70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0201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1376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016802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60299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5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3651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3672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673" name="Прямоугольник 4"/>
          <p:cNvSpPr>
            <a:spLocks noChangeArrowheads="1"/>
          </p:cNvSpPr>
          <p:nvPr/>
        </p:nvSpPr>
        <p:spPr bwMode="auto">
          <a:xfrm>
            <a:off x="9933001" y="2817830"/>
            <a:ext cx="2151061" cy="173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367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68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3696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3702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46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</p:grpSp>
      <p:sp>
        <p:nvSpPr>
          <p:cNvPr id="123" name="Прямоугольник 122"/>
          <p:cNvSpPr/>
          <p:nvPr/>
        </p:nvSpPr>
        <p:spPr>
          <a:xfrm>
            <a:off x="3902090" y="3200966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9915144" y="560764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6782160" y="467358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2093254" y="484530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1868337" y="402607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95510" y="32168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4000267" y="345538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3023239" y="243404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4952206" y="22105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966759" y="3130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5882718" y="363541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 bwMode="auto">
          <a:xfrm>
            <a:off x="7537091" y="549981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6451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255" tIns="37636" rIns="75255" bIns="3763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451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78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56" y="273803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16" y="308952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58" y="152448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3" y="172345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28" y="24823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13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20" y="4017524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74" y="277667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81" y="4433137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69" y="206543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65" y="1586418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496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748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8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1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18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90" y="3208672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70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27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7371" y="2402985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87" y="408747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46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4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8957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35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1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4" y="491030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27" y="4790892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84" y="1768139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62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1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52" y="4910335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04" y="4954193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3431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77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6" y="2197420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81" y="3840474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2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80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92" y="2710653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7896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9078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15865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52584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21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2880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779" y="4099741"/>
            <a:ext cx="376725" cy="342632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4711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3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712" name="Прямоугольник 4"/>
          <p:cNvSpPr>
            <a:spLocks noChangeArrowheads="1"/>
          </p:cNvSpPr>
          <p:nvPr/>
        </p:nvSpPr>
        <p:spPr bwMode="auto">
          <a:xfrm>
            <a:off x="9933001" y="2817834"/>
            <a:ext cx="2151061" cy="1733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88" tIns="35188" rIns="35188" bIns="3518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471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4725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4735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576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64727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6471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95" tIns="37656" rIns="75295" bIns="376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761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10012059" y="621325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4965309" y="22520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581119" y="37372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7282417" y="403377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 bwMode="auto">
          <a:xfrm>
            <a:off x="6758803" y="46521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85666" y="476490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18" y="27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/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88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164" y="1372394"/>
            <a:ext cx="11891963" cy="27432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Консультация 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об интенсивности метеорологических явлений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с  18 часов 14 ноября до 18 часов 15 ноября 2022 </a:t>
            </a:r>
            <a:r>
              <a:rPr lang="ru-RU" sz="2000" b="1" u="sng" dirty="0" smtClean="0">
                <a:solidFill>
                  <a:srgbClr val="000000"/>
                </a:solidFill>
              </a:rPr>
              <a:t>года</a:t>
            </a:r>
          </a:p>
          <a:p>
            <a:pPr algn="ctr"/>
            <a:endParaRPr lang="ru-RU" sz="2000" dirty="0" smtClean="0">
              <a:solidFill>
                <a:srgbClr val="000000"/>
              </a:solidFill>
            </a:endParaRPr>
          </a:p>
          <a:p>
            <a:pPr indent="266700" algn="just"/>
            <a:r>
              <a:rPr lang="ru-RU" sz="2000" dirty="0">
                <a:solidFill>
                  <a:srgbClr val="000000"/>
                </a:solidFill>
              </a:rPr>
              <a:t>15 ноября  2022 года на территории Республики Татарстан местами ожидаются:</a:t>
            </a:r>
          </a:p>
          <a:p>
            <a:pPr indent="266700" algn="just"/>
            <a:r>
              <a:rPr lang="ru-RU" sz="2000" dirty="0">
                <a:solidFill>
                  <a:srgbClr val="000000"/>
                </a:solidFill>
              </a:rPr>
              <a:t>- ночью и утром сильный северо-западный ветер порывами 15-20 м/с;</a:t>
            </a:r>
          </a:p>
          <a:p>
            <a:pPr indent="266700" algn="just"/>
            <a:r>
              <a:rPr lang="ru-RU" sz="2000" dirty="0">
                <a:solidFill>
                  <a:srgbClr val="000000"/>
                </a:solidFill>
              </a:rPr>
              <a:t>- ночью и днем  кратковременная метель, на дорогах  гололедица. </a:t>
            </a:r>
          </a:p>
        </p:txBody>
      </p:sp>
    </p:spTree>
    <p:extLst>
      <p:ext uri="{BB962C8B-B14F-4D97-AF65-F5344CB8AC3E}">
        <p14:creationId xmlns:p14="http://schemas.microsoft.com/office/powerpoint/2010/main" val="610155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808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398483" y="1212852"/>
            <a:ext cx="9124949" cy="5494339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3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6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2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1" y="2162236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5" y="3682444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1" y="3750304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3"/>
              <a:ext cx="127791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pitchFamily="34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9" y="3814261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2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5" y="4236241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4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3" y="3060005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6" y="4381317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69" y="4598157"/>
              <a:ext cx="144330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20" y="5141806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6" y="5211239"/>
              <a:ext cx="91363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6" y="2037437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1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19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2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81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4" y="1455570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6" y="4904693"/>
              <a:ext cx="109675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4" y="3383707"/>
              <a:ext cx="13566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6" y="5772834"/>
              <a:ext cx="9845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1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090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5"/>
              <a:ext cx="17051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3" y="2368154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3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1" y="3826743"/>
              <a:ext cx="108888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59" y="3865330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8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5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5" y="4527177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8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26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35" y="789023"/>
            <a:ext cx="2263775" cy="2166938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19" y="1704975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4" y="1685927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68" y="2527308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4" y="2516203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19" y="1206526"/>
            <a:ext cx="292101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29" tIns="38224" rIns="76429" bIns="382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4" y="1220794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24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75" y="2165351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803" y="2143143"/>
            <a:ext cx="1776413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686467" y="1510572"/>
            <a:ext cx="709899" cy="107722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1559774" y="2566384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-4…-7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-1…-4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62" name="Прямая соединительная линия 161"/>
          <p:cNvCxnSpPr/>
          <p:nvPr/>
        </p:nvCxnSpPr>
        <p:spPr>
          <a:xfrm>
            <a:off x="1553400" y="32773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7" name="Прямоугольник 166"/>
          <p:cNvSpPr/>
          <p:nvPr/>
        </p:nvSpPr>
        <p:spPr>
          <a:xfrm>
            <a:off x="3829076" y="4157659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-3…-6 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-2…-5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79" name="Прямая соединительная линия 178"/>
          <p:cNvCxnSpPr/>
          <p:nvPr/>
        </p:nvCxnSpPr>
        <p:spPr>
          <a:xfrm>
            <a:off x="3843367" y="4786322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3" name="Прямоугольник 182"/>
          <p:cNvSpPr/>
          <p:nvPr/>
        </p:nvSpPr>
        <p:spPr>
          <a:xfrm>
            <a:off x="5899175" y="2557459"/>
            <a:ext cx="3033712" cy="129063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-5…-8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-3…-6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95" name="Прямая соединительная линия 194"/>
          <p:cNvCxnSpPr/>
          <p:nvPr/>
        </p:nvCxnSpPr>
        <p:spPr>
          <a:xfrm>
            <a:off x="5896886" y="3277394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006" y="1680367"/>
            <a:ext cx="300288" cy="251712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7" name="Прямоугольник 109"/>
          <p:cNvSpPr>
            <a:spLocks noChangeArrowheads="1"/>
          </p:cNvSpPr>
          <p:nvPr/>
        </p:nvSpPr>
        <p:spPr bwMode="auto">
          <a:xfrm>
            <a:off x="5758657" y="1677194"/>
            <a:ext cx="3689350" cy="322889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7" tIns="45583" rIns="91167" bIns="45583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Arial" pitchFamily="34" charset="0"/>
              </a:rPr>
              <a:t>На дорогах </a:t>
            </a:r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гололедица</a:t>
            </a:r>
            <a:endParaRPr lang="ru-RU" sz="1500" b="1" dirty="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114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007" y="934246"/>
            <a:ext cx="288144" cy="248337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5" name="Прямоугольник 109"/>
          <p:cNvSpPr>
            <a:spLocks noChangeArrowheads="1"/>
          </p:cNvSpPr>
          <p:nvPr/>
        </p:nvSpPr>
        <p:spPr bwMode="auto">
          <a:xfrm>
            <a:off x="5740417" y="915194"/>
            <a:ext cx="3707589" cy="28927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857" tIns="28938" rIns="57857" bIns="28938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Arial" pitchFamily="34" charset="0"/>
              </a:rPr>
              <a:t>Сильный ветер порывами до </a:t>
            </a:r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15-20 </a:t>
            </a:r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м/с</a:t>
            </a:r>
            <a:endParaRPr lang="ru-RU" sz="1500" b="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18" name="Прямоугольник 109"/>
          <p:cNvSpPr>
            <a:spLocks noChangeArrowheads="1"/>
          </p:cNvSpPr>
          <p:nvPr/>
        </p:nvSpPr>
        <p:spPr bwMode="auto">
          <a:xfrm>
            <a:off x="5719219" y="1261269"/>
            <a:ext cx="3728788" cy="32288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59" tIns="45580" rIns="91159" bIns="45580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Arial" pitchFamily="34" charset="0"/>
              </a:rPr>
              <a:t>Кратковременная </a:t>
            </a:r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метель.</a:t>
            </a:r>
            <a:endParaRPr lang="ru-RU" sz="1500" b="1" dirty="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119" name="Picture 2" descr="C:\Users\cuks-nach-mon\Desktop\214 (1)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0432" y="1326357"/>
            <a:ext cx="296862" cy="266700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96127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Picture 6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633413"/>
            <a:ext cx="12190413" cy="6243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5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r>
              <a:rPr lang="ru-RU" sz="1400" dirty="0"/>
              <a:t>ИНФОРМАЦИОННЫЕ МАТЕРИАЛЫ ПО ПОРЫВАМ ВЕТРА </a:t>
            </a:r>
          </a:p>
          <a:p>
            <a:r>
              <a:rPr lang="ru-RU" sz="1400" dirty="0"/>
              <a:t>НА ТЕРРИТОРИИ  РЕСПУБЛИКИ ТАТАРСТАН</a:t>
            </a:r>
          </a:p>
          <a:p>
            <a:r>
              <a:rPr lang="ru-RU" sz="1400" dirty="0"/>
              <a:t>(РИСК НАРУШЕНИЯ ЭЛЕКТРОСНАБЖЕНИЯ НА </a:t>
            </a:r>
            <a:r>
              <a:rPr lang="ru-RU" sz="1400" dirty="0" smtClean="0"/>
              <a:t>15.11.2022</a:t>
            </a:r>
            <a:r>
              <a:rPr lang="ru-RU" sz="1400" dirty="0"/>
              <a:t>)</a:t>
            </a:r>
            <a:endParaRPr lang="ru-RU" sz="1400" dirty="0"/>
          </a:p>
        </p:txBody>
      </p:sp>
      <p:sp>
        <p:nvSpPr>
          <p:cNvPr id="75" name="Скругленный прямоугольник 74"/>
          <p:cNvSpPr/>
          <p:nvPr/>
        </p:nvSpPr>
        <p:spPr>
          <a:xfrm>
            <a:off x="3743804" y="3427072"/>
            <a:ext cx="381000" cy="21748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76" name="TextBox 23"/>
          <p:cNvSpPr txBox="1"/>
          <p:nvPr/>
        </p:nvSpPr>
        <p:spPr bwMode="auto">
          <a:xfrm>
            <a:off x="2975194" y="3233690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0,5</a:t>
            </a:r>
            <a:endParaRPr lang="ru-RU" dirty="0">
              <a:latin typeface="Calibri"/>
            </a:endParaRPr>
          </a:p>
        </p:txBody>
      </p:sp>
      <p:sp>
        <p:nvSpPr>
          <p:cNvPr id="77" name="TextBox 23"/>
          <p:cNvSpPr txBox="1"/>
          <p:nvPr/>
        </p:nvSpPr>
        <p:spPr bwMode="auto">
          <a:xfrm>
            <a:off x="3309466" y="3250465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15-20</a:t>
            </a:r>
            <a:endParaRPr lang="ru-RU" dirty="0">
              <a:latin typeface="Calibri"/>
            </a:endParaRPr>
          </a:p>
        </p:txBody>
      </p:sp>
      <p:sp>
        <p:nvSpPr>
          <p:cNvPr id="78" name="TextBox 10"/>
          <p:cNvSpPr txBox="1"/>
          <p:nvPr/>
        </p:nvSpPr>
        <p:spPr>
          <a:xfrm>
            <a:off x="2998972" y="3056546"/>
            <a:ext cx="1422215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Лаишевский р-н</a:t>
            </a:r>
          </a:p>
        </p:txBody>
      </p:sp>
      <p:sp>
        <p:nvSpPr>
          <p:cNvPr id="80" name="Прямоугольник 79"/>
          <p:cNvSpPr/>
          <p:nvPr/>
        </p:nvSpPr>
        <p:spPr bwMode="auto">
          <a:xfrm>
            <a:off x="2975454" y="3623922"/>
            <a:ext cx="1154113" cy="155575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16786/55530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1" name="Прямоугольник 80"/>
          <p:cNvSpPr/>
          <p:nvPr/>
        </p:nvSpPr>
        <p:spPr bwMode="auto">
          <a:xfrm>
            <a:off x="2972279" y="3444534"/>
            <a:ext cx="735013" cy="1317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kern="0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812/320</a:t>
            </a:r>
          </a:p>
        </p:txBody>
      </p:sp>
      <p:grpSp>
        <p:nvGrpSpPr>
          <p:cNvPr id="38940" name="Группа 45"/>
          <p:cNvGrpSpPr>
            <a:grpSpLocks/>
          </p:cNvGrpSpPr>
          <p:nvPr/>
        </p:nvGrpSpPr>
        <p:grpSpPr bwMode="auto">
          <a:xfrm>
            <a:off x="9599613" y="2429669"/>
            <a:ext cx="2974975" cy="3743325"/>
            <a:chOff x="7765301" y="4457439"/>
            <a:chExt cx="2974026" cy="3743622"/>
          </a:xfrm>
        </p:grpSpPr>
        <p:grpSp>
          <p:nvGrpSpPr>
            <p:cNvPr id="38943" name="Группа 46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38945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38946" name="Группа 49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38955" name="Группа 61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389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225"/>
                    <a:endParaRPr lang="ru-RU" altLang="ru-RU" sz="800" smtClean="0">
                      <a:solidFill>
                        <a:srgbClr val="000000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7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05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9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389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9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" name="Полилиния 81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Прямоугольник 82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389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389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9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63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3897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порывы ветра, м/с</a:t>
                    </a:r>
                  </a:p>
                </p:txBody>
              </p:sp>
            </p:grpSp>
            <p:sp>
              <p:nvSpPr>
                <p:cNvPr id="63" name="Скругленный прямоугольник 62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389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8" name="Прямоугольник 67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389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5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57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59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38944" name="Рисунок 4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8941" name="Рисунок 9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1213" y="2643982"/>
            <a:ext cx="23256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TextBox 10"/>
          <p:cNvSpPr txBox="1"/>
          <p:nvPr/>
        </p:nvSpPr>
        <p:spPr>
          <a:xfrm>
            <a:off x="4647406" y="3721375"/>
            <a:ext cx="1422215" cy="21864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65" tIns="39684" rIns="79365" bIns="39684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Чистопольский р-н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66" name="TextBox 23"/>
          <p:cNvSpPr txBox="1"/>
          <p:nvPr/>
        </p:nvSpPr>
        <p:spPr>
          <a:xfrm>
            <a:off x="4833687" y="3880140"/>
            <a:ext cx="476735" cy="245353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20" tIns="52910" rIns="105820" bIns="5291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0,5</a:t>
            </a:r>
            <a:endParaRPr lang="ru-RU" dirty="0">
              <a:latin typeface="Calibri"/>
            </a:endParaRPr>
          </a:p>
        </p:txBody>
      </p:sp>
      <p:sp>
        <p:nvSpPr>
          <p:cNvPr id="67" name="TextBox 23"/>
          <p:cNvSpPr txBox="1"/>
          <p:nvPr/>
        </p:nvSpPr>
        <p:spPr>
          <a:xfrm>
            <a:off x="5256479" y="3884883"/>
            <a:ext cx="656135" cy="24535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20" tIns="52910" rIns="105820" bIns="5291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latin typeface="Calibri"/>
              </a:rPr>
              <a:t>15-20</a:t>
            </a:r>
            <a:endParaRPr lang="ru-RU" sz="9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Скругленный прямоугольник 68"/>
          <p:cNvSpPr/>
          <p:nvPr/>
        </p:nvSpPr>
        <p:spPr>
          <a:xfrm>
            <a:off x="5734235" y="4093918"/>
            <a:ext cx="342900" cy="1492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0" name="Прямоугольник 69"/>
          <p:cNvSpPr/>
          <p:nvPr/>
        </p:nvSpPr>
        <p:spPr bwMode="auto">
          <a:xfrm>
            <a:off x="4832535" y="4098681"/>
            <a:ext cx="884238" cy="131762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91" tIns="4169" rIns="74991" bIns="4169" anchor="ctr">
            <a:spAutoFit/>
          </a:bodyPr>
          <a:lstStyle/>
          <a:p>
            <a:pPr algn="ctr" defTabSz="105820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1141/241</a:t>
            </a:r>
          </a:p>
        </p:txBody>
      </p:sp>
      <p:sp>
        <p:nvSpPr>
          <p:cNvPr id="71" name="Прямоугольник 70"/>
          <p:cNvSpPr/>
          <p:nvPr/>
        </p:nvSpPr>
        <p:spPr bwMode="auto">
          <a:xfrm>
            <a:off x="4832535" y="4263781"/>
            <a:ext cx="1236663" cy="165100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64" tIns="62983" rIns="125964" bIns="62983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17160/73766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471496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625475"/>
            <a:ext cx="12190414" cy="62460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986" name="Picture 5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625475"/>
            <a:ext cx="12190414" cy="62460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38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/>
              <a:t>ИНФОРМАЦИОННЫЕ МАТЕРИАЛЫ ПО ОСАДКАМ И ПОРЫВАМ ВЕТРА</a:t>
            </a:r>
          </a:p>
          <a:p>
            <a:pPr>
              <a:defRPr/>
            </a:pPr>
            <a:r>
              <a:rPr lang="ru-RU" dirty="0" smtClean="0"/>
              <a:t>НА ТЕРРИТОРИИ  ЛАИШЕВСКОГО РАЙОНА</a:t>
            </a:r>
          </a:p>
          <a:p>
            <a:pPr>
              <a:defRPr/>
            </a:pPr>
            <a:r>
              <a:rPr lang="ru-RU" dirty="0" smtClean="0"/>
              <a:t>(РИСК НАРУШЕНИЯ ЭЛЕКТРОСНАБЖЕНИЯ)</a:t>
            </a:r>
          </a:p>
        </p:txBody>
      </p:sp>
      <p:grpSp>
        <p:nvGrpSpPr>
          <p:cNvPr id="39952" name="Группа 45"/>
          <p:cNvGrpSpPr>
            <a:grpSpLocks/>
          </p:cNvGrpSpPr>
          <p:nvPr/>
        </p:nvGrpSpPr>
        <p:grpSpPr bwMode="auto">
          <a:xfrm>
            <a:off x="9599613" y="2295525"/>
            <a:ext cx="2974975" cy="3743325"/>
            <a:chOff x="7765301" y="4457439"/>
            <a:chExt cx="2974026" cy="3743622"/>
          </a:xfrm>
        </p:grpSpPr>
        <p:grpSp>
          <p:nvGrpSpPr>
            <p:cNvPr id="39954" name="Группа 46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3995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39958" name="Группа 56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39967" name="Группа 61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39972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225"/>
                    <a:endParaRPr lang="ru-RU" altLang="ru-RU" sz="8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05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97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399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" name="Полилиния 71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3" name="Прямоугольник 72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3998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3998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63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3998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 осадки, мм</a:t>
                    </a:r>
                  </a:p>
                </p:txBody>
              </p:sp>
            </p:grpSp>
            <p:sp>
              <p:nvSpPr>
                <p:cNvPr id="63" name="Скругленный прямоугольник 62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3996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5" name="Прямоугольник 64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3997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8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5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6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39955" name="Рисунок 5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56" name="Рисунок 54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4711550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" name="Скругленный прямоугольник 37"/>
          <p:cNvSpPr/>
          <p:nvPr/>
        </p:nvSpPr>
        <p:spPr>
          <a:xfrm>
            <a:off x="5521010" y="3881639"/>
            <a:ext cx="381000" cy="21748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39" name="TextBox 23"/>
          <p:cNvSpPr txBox="1"/>
          <p:nvPr/>
        </p:nvSpPr>
        <p:spPr bwMode="auto">
          <a:xfrm>
            <a:off x="4752400" y="3688257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0,5</a:t>
            </a:r>
            <a:endParaRPr lang="ru-RU" dirty="0">
              <a:latin typeface="Calibri"/>
            </a:endParaRPr>
          </a:p>
        </p:txBody>
      </p:sp>
      <p:sp>
        <p:nvSpPr>
          <p:cNvPr id="40" name="TextBox 23"/>
          <p:cNvSpPr txBox="1"/>
          <p:nvPr/>
        </p:nvSpPr>
        <p:spPr bwMode="auto">
          <a:xfrm>
            <a:off x="5086672" y="3705032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15-20</a:t>
            </a:r>
            <a:endParaRPr lang="ru-RU" dirty="0">
              <a:latin typeface="Calibri"/>
            </a:endParaRPr>
          </a:p>
        </p:txBody>
      </p:sp>
      <p:sp>
        <p:nvSpPr>
          <p:cNvPr id="41" name="TextBox 10"/>
          <p:cNvSpPr txBox="1"/>
          <p:nvPr/>
        </p:nvSpPr>
        <p:spPr>
          <a:xfrm>
            <a:off x="4776178" y="3511113"/>
            <a:ext cx="1422215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Лаишевский р-н</a:t>
            </a:r>
          </a:p>
        </p:txBody>
      </p:sp>
      <p:sp>
        <p:nvSpPr>
          <p:cNvPr id="42" name="Прямоугольник 41"/>
          <p:cNvSpPr/>
          <p:nvPr/>
        </p:nvSpPr>
        <p:spPr bwMode="auto">
          <a:xfrm>
            <a:off x="4752660" y="4078489"/>
            <a:ext cx="1154113" cy="155575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16786/55530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" name="Прямоугольник 42"/>
          <p:cNvSpPr/>
          <p:nvPr/>
        </p:nvSpPr>
        <p:spPr bwMode="auto">
          <a:xfrm>
            <a:off x="4749485" y="3899101"/>
            <a:ext cx="735013" cy="1317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kern="0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812/320</a:t>
            </a:r>
          </a:p>
        </p:txBody>
      </p:sp>
      <p:pic>
        <p:nvPicPr>
          <p:cNvPr id="44" name="Picture 5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8941" y="2440924"/>
            <a:ext cx="8763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15587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25475"/>
            <a:ext cx="12190413" cy="6234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38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/>
              <a:t>ИНФОРМАЦИОННЫЕ МАТЕРИАЛЫ ПО ОСАДКАМ И ПОРЫВАМ ВЕТРА</a:t>
            </a:r>
          </a:p>
          <a:p>
            <a:pPr>
              <a:defRPr/>
            </a:pPr>
            <a:r>
              <a:rPr lang="ru-RU" dirty="0" smtClean="0"/>
              <a:t>НА ТЕРРИТОРИИ  ЧИСТОПОЛЬСКОГО РАЙОНА</a:t>
            </a:r>
          </a:p>
          <a:p>
            <a:pPr>
              <a:defRPr/>
            </a:pPr>
            <a:r>
              <a:rPr lang="ru-RU" dirty="0" smtClean="0"/>
              <a:t>(РИСК НАРУШЕНИЯ ЭЛЕКТРОСНАБЖЕНИЯ)</a:t>
            </a:r>
          </a:p>
        </p:txBody>
      </p:sp>
      <p:grpSp>
        <p:nvGrpSpPr>
          <p:cNvPr id="40976" name="Группа 46"/>
          <p:cNvGrpSpPr>
            <a:grpSpLocks/>
          </p:cNvGrpSpPr>
          <p:nvPr/>
        </p:nvGrpSpPr>
        <p:grpSpPr bwMode="auto">
          <a:xfrm>
            <a:off x="9599613" y="2295525"/>
            <a:ext cx="2974975" cy="3743325"/>
            <a:chOff x="7765301" y="4457439"/>
            <a:chExt cx="2974026" cy="3743622"/>
          </a:xfrm>
        </p:grpSpPr>
        <p:grpSp>
          <p:nvGrpSpPr>
            <p:cNvPr id="40978" name="Группа 47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098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982" name="Группа 51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0991" name="Группа 62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099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225"/>
                    <a:endParaRPr lang="ru-RU" altLang="ru-RU" sz="800" smtClean="0">
                      <a:solidFill>
                        <a:srgbClr val="000000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05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99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099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" name="Полилиния 72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4" name="Прямоугольник 73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100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100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63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100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осадки, мм</a:t>
                    </a:r>
                  </a:p>
                </p:txBody>
              </p:sp>
            </p:grpSp>
            <p:sp>
              <p:nvSpPr>
                <p:cNvPr id="64" name="Скругленный прямоугольник 63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099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6" name="Прямоугольник 65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099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3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60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61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979" name="Рисунок 4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0" name="Рисунок 4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4711550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" name="TextBox 10"/>
          <p:cNvSpPr txBox="1"/>
          <p:nvPr/>
        </p:nvSpPr>
        <p:spPr>
          <a:xfrm>
            <a:off x="3781053" y="2760611"/>
            <a:ext cx="1422215" cy="21864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65" tIns="39684" rIns="79365" bIns="39684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Чистопольский р-н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39" name="TextBox 23"/>
          <p:cNvSpPr txBox="1"/>
          <p:nvPr/>
        </p:nvSpPr>
        <p:spPr>
          <a:xfrm>
            <a:off x="3967334" y="2919376"/>
            <a:ext cx="476735" cy="245353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20" tIns="52910" rIns="105820" bIns="5291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0,5</a:t>
            </a:r>
            <a:endParaRPr lang="ru-RU" dirty="0">
              <a:latin typeface="Calibri"/>
            </a:endParaRPr>
          </a:p>
        </p:txBody>
      </p:sp>
      <p:sp>
        <p:nvSpPr>
          <p:cNvPr id="40" name="TextBox 23"/>
          <p:cNvSpPr txBox="1"/>
          <p:nvPr/>
        </p:nvSpPr>
        <p:spPr>
          <a:xfrm>
            <a:off x="4390126" y="2924119"/>
            <a:ext cx="656135" cy="24535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20" tIns="52910" rIns="105820" bIns="5291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Calibri"/>
              </a:rPr>
              <a:t>15-20</a:t>
            </a:r>
          </a:p>
        </p:txBody>
      </p:sp>
      <p:sp>
        <p:nvSpPr>
          <p:cNvPr id="41" name="Скругленный прямоугольник 40"/>
          <p:cNvSpPr/>
          <p:nvPr/>
        </p:nvSpPr>
        <p:spPr>
          <a:xfrm>
            <a:off x="4867882" y="3133154"/>
            <a:ext cx="342900" cy="1492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Прямоугольник 41"/>
          <p:cNvSpPr/>
          <p:nvPr/>
        </p:nvSpPr>
        <p:spPr bwMode="auto">
          <a:xfrm>
            <a:off x="3966182" y="3137917"/>
            <a:ext cx="884238" cy="131762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91" tIns="4169" rIns="74991" bIns="4169" anchor="ctr">
            <a:spAutoFit/>
          </a:bodyPr>
          <a:lstStyle/>
          <a:p>
            <a:pPr algn="ctr" defTabSz="105820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1141/241</a:t>
            </a:r>
          </a:p>
        </p:txBody>
      </p:sp>
      <p:sp>
        <p:nvSpPr>
          <p:cNvPr id="43" name="Прямоугольник 42"/>
          <p:cNvSpPr/>
          <p:nvPr/>
        </p:nvSpPr>
        <p:spPr bwMode="auto">
          <a:xfrm>
            <a:off x="3966182" y="3303017"/>
            <a:ext cx="1236663" cy="165100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64" tIns="62983" rIns="125964" bIns="62983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17160/73766</a:t>
            </a:r>
          </a:p>
        </p:txBody>
      </p:sp>
    </p:spTree>
    <p:extLst>
      <p:ext uri="{BB962C8B-B14F-4D97-AF65-F5344CB8AC3E}">
        <p14:creationId xmlns:p14="http://schemas.microsoft.com/office/powerpoint/2010/main" val="1782353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111" y="632766"/>
            <a:ext cx="12203524" cy="62438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412" name="AutoShape 3"/>
          <p:cNvSpPr>
            <a:spLocks noChangeAspect="1" noChangeArrowheads="1" noTextEdit="1"/>
          </p:cNvSpPr>
          <p:nvPr/>
        </p:nvSpPr>
        <p:spPr bwMode="auto">
          <a:xfrm>
            <a:off x="627412" y="291845"/>
            <a:ext cx="12018109" cy="6557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360" tIns="39680" rIns="79360" bIns="39680"/>
          <a:lstStyle/>
          <a:p>
            <a:pPr defTabSz="792163"/>
            <a:endParaRPr lang="ru-RU" sz="16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Text Box 2"/>
          <p:cNvSpPr txBox="1">
            <a:spLocks noChangeArrowheads="1"/>
          </p:cNvSpPr>
          <p:nvPr/>
        </p:nvSpPr>
        <p:spPr bwMode="auto">
          <a:xfrm>
            <a:off x="-13111" y="-1326"/>
            <a:ext cx="12222252" cy="63409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>
              <a:lnSpc>
                <a:spcPct val="90000"/>
              </a:lnSpc>
              <a:spcBef>
                <a:spcPct val="0"/>
              </a:spcBef>
              <a:buNone/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dirty="0" smtClean="0">
                <a:solidFill>
                  <a:prstClr val="white"/>
                </a:solidFill>
              </a:rPr>
              <a:t>НАРУШЕНИЮ </a:t>
            </a:r>
            <a:r>
              <a:rPr lang="ru-RU" dirty="0">
                <a:solidFill>
                  <a:prstClr val="white"/>
                </a:solidFill>
              </a:rPr>
              <a:t>ТРАНСПОРТНОГО СООБЩЕНИЯ </a:t>
            </a:r>
          </a:p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НА ТЕРРИТОРИИ </a:t>
            </a:r>
            <a:r>
              <a:rPr lang="ru-RU" dirty="0" smtClean="0">
                <a:solidFill>
                  <a:prstClr val="white"/>
                </a:solidFill>
              </a:rPr>
              <a:t>РЕСПУБЛИКИ ТАТАРСТАН </a:t>
            </a:r>
            <a:endParaRPr lang="ru-RU" dirty="0">
              <a:solidFill>
                <a:prstClr val="white"/>
              </a:solidFill>
            </a:endParaRPr>
          </a:p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(РИСК НАРУШЕНИЯ ДОРОЖНО-ТРАНСПОРТНОГО СООБЩЕНИЯ </a:t>
            </a:r>
            <a:r>
              <a:rPr lang="ru-RU" dirty="0" smtClean="0">
                <a:solidFill>
                  <a:prstClr val="white"/>
                </a:solidFill>
              </a:rPr>
              <a:t>НА </a:t>
            </a:r>
            <a:r>
              <a:rPr lang="ru-RU" dirty="0" smtClean="0">
                <a:solidFill>
                  <a:prstClr val="white"/>
                </a:solidFill>
              </a:rPr>
              <a:t>15.11.2022</a:t>
            </a:r>
            <a:r>
              <a:rPr lang="ru-RU" dirty="0" smtClean="0">
                <a:solidFill>
                  <a:prstClr val="white"/>
                </a:solidFill>
              </a:rPr>
              <a:t>)</a:t>
            </a:r>
            <a:endParaRPr lang="ru-RU" dirty="0">
              <a:solidFill>
                <a:prstClr val="white"/>
              </a:solidFill>
            </a:endParaRPr>
          </a:p>
        </p:txBody>
      </p:sp>
      <p:grpSp>
        <p:nvGrpSpPr>
          <p:cNvPr id="17415" name="Группа 20"/>
          <p:cNvGrpSpPr>
            <a:grpSpLocks/>
          </p:cNvGrpSpPr>
          <p:nvPr/>
        </p:nvGrpSpPr>
        <p:grpSpPr bwMode="auto">
          <a:xfrm>
            <a:off x="9135792" y="4930861"/>
            <a:ext cx="3411263" cy="1905729"/>
            <a:chOff x="7765300" y="5929811"/>
            <a:chExt cx="2890585" cy="2288196"/>
          </a:xfrm>
        </p:grpSpPr>
        <p:grpSp>
          <p:nvGrpSpPr>
            <p:cNvPr id="17443" name="Группа 21"/>
            <p:cNvGrpSpPr>
              <a:grpSpLocks/>
            </p:cNvGrpSpPr>
            <p:nvPr/>
          </p:nvGrpSpPr>
          <p:grpSpPr bwMode="auto">
            <a:xfrm>
              <a:off x="7765300" y="5929811"/>
              <a:ext cx="2890585" cy="2288196"/>
              <a:chOff x="6897577" y="5169302"/>
              <a:chExt cx="2570536" cy="1689447"/>
            </a:xfrm>
          </p:grpSpPr>
          <p:sp>
            <p:nvSpPr>
              <p:cNvPr id="17446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821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17456" name="Группа 1145"/>
              <p:cNvGrpSpPr>
                <a:grpSpLocks/>
              </p:cNvGrpSpPr>
              <p:nvPr/>
            </p:nvGrpSpPr>
            <p:grpSpPr bwMode="auto">
              <a:xfrm>
                <a:off x="6897577" y="5169302"/>
                <a:ext cx="2570536" cy="1689447"/>
                <a:chOff x="6759625" y="4951512"/>
                <a:chExt cx="2395615" cy="1902749"/>
              </a:xfrm>
            </p:grpSpPr>
            <p:sp>
              <p:nvSpPr>
                <p:cNvPr id="17461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4951512"/>
                  <a:ext cx="2134158" cy="1888668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1225"/>
                  <a:endParaRPr lang="ru-RU" altLang="ru-RU" sz="800" b="1">
                    <a:solidFill>
                      <a:srgbClr val="000000"/>
                    </a:solidFill>
                    <a:latin typeface="Calibri"/>
                  </a:endParaRPr>
                </a:p>
              </p:txBody>
            </p:sp>
            <p:sp>
              <p:nvSpPr>
                <p:cNvPr id="3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19960" y="6320967"/>
                  <a:ext cx="1833448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- прогноз нарушения </a:t>
                  </a:r>
                  <a:r>
                    <a:rPr lang="ru-RU" altLang="ru-RU" sz="800" b="0" dirty="0" smtClean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ЛЭП </a:t>
                  </a: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(УГМС)</a:t>
                  </a:r>
                  <a:r>
                    <a:rPr lang="ru-RU" altLang="ru-RU" sz="800" b="0" dirty="0" smtClean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</a:t>
                  </a:r>
                  <a:endParaRPr lang="ru-RU" altLang="ru-RU" sz="8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6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6759626" y="4951512"/>
                  <a:ext cx="2121083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algn="ctr" eaLnBrk="1" hangingPunct="1"/>
                  <a:r>
                    <a:rPr lang="ru-RU" altLang="ru-RU" sz="800" b="1" i="1" dirty="0">
                      <a:solidFill>
                        <a:srgbClr val="000000"/>
                      </a:solidFill>
                      <a:latin typeface="Times New Roman" pitchFamily="18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1746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40" name="TextBox 10"/>
                <p:cNvSpPr txBox="1"/>
                <p:nvPr/>
              </p:nvSpPr>
              <p:spPr>
                <a:xfrm>
                  <a:off x="6870958" y="6637476"/>
                  <a:ext cx="591514" cy="199096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Тетюшский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" name="Полилиния 40"/>
                <p:cNvSpPr/>
                <p:nvPr/>
              </p:nvSpPr>
              <p:spPr>
                <a:xfrm>
                  <a:off x="6912193" y="6365854"/>
                  <a:ext cx="326180" cy="204629"/>
                </a:xfrm>
                <a:custGeom>
                  <a:avLst/>
                  <a:gdLst>
                    <a:gd name="connsiteX0" fmla="*/ 42863 w 324905"/>
                    <a:gd name="connsiteY0" fmla="*/ 28575 h 204788"/>
                    <a:gd name="connsiteX1" fmla="*/ 47625 w 324905"/>
                    <a:gd name="connsiteY1" fmla="*/ 4763 h 204788"/>
                    <a:gd name="connsiteX2" fmla="*/ 61913 w 324905"/>
                    <a:gd name="connsiteY2" fmla="*/ 0 h 204788"/>
                    <a:gd name="connsiteX3" fmla="*/ 95250 w 324905"/>
                    <a:gd name="connsiteY3" fmla="*/ 4763 h 204788"/>
                    <a:gd name="connsiteX4" fmla="*/ 200025 w 324905"/>
                    <a:gd name="connsiteY4" fmla="*/ 9525 h 204788"/>
                    <a:gd name="connsiteX5" fmla="*/ 252413 w 324905"/>
                    <a:gd name="connsiteY5" fmla="*/ 14288 h 204788"/>
                    <a:gd name="connsiteX6" fmla="*/ 280988 w 324905"/>
                    <a:gd name="connsiteY6" fmla="*/ 23813 h 204788"/>
                    <a:gd name="connsiteX7" fmla="*/ 285750 w 324905"/>
                    <a:gd name="connsiteY7" fmla="*/ 52388 h 204788"/>
                    <a:gd name="connsiteX8" fmla="*/ 300038 w 324905"/>
                    <a:gd name="connsiteY8" fmla="*/ 57150 h 204788"/>
                    <a:gd name="connsiteX9" fmla="*/ 314325 w 324905"/>
                    <a:gd name="connsiteY9" fmla="*/ 66675 h 204788"/>
                    <a:gd name="connsiteX10" fmla="*/ 323850 w 324905"/>
                    <a:gd name="connsiteY10" fmla="*/ 80963 h 204788"/>
                    <a:gd name="connsiteX11" fmla="*/ 319088 w 324905"/>
                    <a:gd name="connsiteY11" fmla="*/ 180975 h 204788"/>
                    <a:gd name="connsiteX12" fmla="*/ 300038 w 324905"/>
                    <a:gd name="connsiteY12" fmla="*/ 185738 h 204788"/>
                    <a:gd name="connsiteX13" fmla="*/ 228600 w 324905"/>
                    <a:gd name="connsiteY13" fmla="*/ 190500 h 204788"/>
                    <a:gd name="connsiteX14" fmla="*/ 209550 w 324905"/>
                    <a:gd name="connsiteY14" fmla="*/ 195263 h 204788"/>
                    <a:gd name="connsiteX15" fmla="*/ 185738 w 324905"/>
                    <a:gd name="connsiteY15" fmla="*/ 200025 h 204788"/>
                    <a:gd name="connsiteX16" fmla="*/ 171450 w 324905"/>
                    <a:gd name="connsiteY16" fmla="*/ 204788 h 204788"/>
                    <a:gd name="connsiteX17" fmla="*/ 152400 w 324905"/>
                    <a:gd name="connsiteY17" fmla="*/ 190500 h 204788"/>
                    <a:gd name="connsiteX18" fmla="*/ 138113 w 324905"/>
                    <a:gd name="connsiteY18" fmla="*/ 180975 h 204788"/>
                    <a:gd name="connsiteX19" fmla="*/ 123825 w 324905"/>
                    <a:gd name="connsiteY19" fmla="*/ 166688 h 204788"/>
                    <a:gd name="connsiteX20" fmla="*/ 95250 w 324905"/>
                    <a:gd name="connsiteY20" fmla="*/ 152400 h 204788"/>
                    <a:gd name="connsiteX21" fmla="*/ 42863 w 324905"/>
                    <a:gd name="connsiteY21" fmla="*/ 147638 h 204788"/>
                    <a:gd name="connsiteX22" fmla="*/ 14288 w 324905"/>
                    <a:gd name="connsiteY22" fmla="*/ 133350 h 204788"/>
                    <a:gd name="connsiteX23" fmla="*/ 4763 w 324905"/>
                    <a:gd name="connsiteY23" fmla="*/ 119063 h 204788"/>
                    <a:gd name="connsiteX24" fmla="*/ 0 w 324905"/>
                    <a:gd name="connsiteY24" fmla="*/ 104775 h 204788"/>
                    <a:gd name="connsiteX25" fmla="*/ 19050 w 324905"/>
                    <a:gd name="connsiteY25" fmla="*/ 42863 h 204788"/>
                    <a:gd name="connsiteX26" fmla="*/ 42863 w 324905"/>
                    <a:gd name="connsiteY26" fmla="*/ 28575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24905" h="204788">
                      <a:moveTo>
                        <a:pt x="42863" y="28575"/>
                      </a:moveTo>
                      <a:cubicBezTo>
                        <a:pt x="44450" y="20638"/>
                        <a:pt x="43135" y="11498"/>
                        <a:pt x="47625" y="4763"/>
                      </a:cubicBezTo>
                      <a:cubicBezTo>
                        <a:pt x="50410" y="586"/>
                        <a:pt x="56893" y="0"/>
                        <a:pt x="61913" y="0"/>
                      </a:cubicBezTo>
                      <a:cubicBezTo>
                        <a:pt x="73138" y="0"/>
                        <a:pt x="84138" y="3175"/>
                        <a:pt x="95250" y="4763"/>
                      </a:cubicBezTo>
                      <a:cubicBezTo>
                        <a:pt x="147969" y="22336"/>
                        <a:pt x="113804" y="14914"/>
                        <a:pt x="200025" y="9525"/>
                      </a:cubicBezTo>
                      <a:cubicBezTo>
                        <a:pt x="217488" y="11113"/>
                        <a:pt x="235145" y="11241"/>
                        <a:pt x="252413" y="14288"/>
                      </a:cubicBezTo>
                      <a:cubicBezTo>
                        <a:pt x="262300" y="16033"/>
                        <a:pt x="280988" y="23813"/>
                        <a:pt x="280988" y="23813"/>
                      </a:cubicBezTo>
                      <a:cubicBezTo>
                        <a:pt x="282575" y="33338"/>
                        <a:pt x="280959" y="44004"/>
                        <a:pt x="285750" y="52388"/>
                      </a:cubicBezTo>
                      <a:cubicBezTo>
                        <a:pt x="288241" y="56747"/>
                        <a:pt x="295548" y="54905"/>
                        <a:pt x="300038" y="57150"/>
                      </a:cubicBezTo>
                      <a:cubicBezTo>
                        <a:pt x="305157" y="59710"/>
                        <a:pt x="309563" y="63500"/>
                        <a:pt x="314325" y="66675"/>
                      </a:cubicBezTo>
                      <a:cubicBezTo>
                        <a:pt x="317500" y="71438"/>
                        <a:pt x="323612" y="75244"/>
                        <a:pt x="323850" y="80963"/>
                      </a:cubicBezTo>
                      <a:cubicBezTo>
                        <a:pt x="325240" y="114309"/>
                        <a:pt x="326484" y="148430"/>
                        <a:pt x="319088" y="180975"/>
                      </a:cubicBezTo>
                      <a:cubicBezTo>
                        <a:pt x="317637" y="187358"/>
                        <a:pt x="306548" y="185053"/>
                        <a:pt x="300038" y="185738"/>
                      </a:cubicBezTo>
                      <a:cubicBezTo>
                        <a:pt x="276304" y="188236"/>
                        <a:pt x="252413" y="188913"/>
                        <a:pt x="228600" y="190500"/>
                      </a:cubicBezTo>
                      <a:cubicBezTo>
                        <a:pt x="222250" y="192088"/>
                        <a:pt x="215940" y="193843"/>
                        <a:pt x="209550" y="195263"/>
                      </a:cubicBezTo>
                      <a:cubicBezTo>
                        <a:pt x="201648" y="197019"/>
                        <a:pt x="193591" y="198062"/>
                        <a:pt x="185738" y="200025"/>
                      </a:cubicBezTo>
                      <a:cubicBezTo>
                        <a:pt x="180868" y="201243"/>
                        <a:pt x="176213" y="203200"/>
                        <a:pt x="171450" y="204788"/>
                      </a:cubicBezTo>
                      <a:cubicBezTo>
                        <a:pt x="165100" y="200025"/>
                        <a:pt x="158859" y="195114"/>
                        <a:pt x="152400" y="190500"/>
                      </a:cubicBezTo>
                      <a:cubicBezTo>
                        <a:pt x="147743" y="187173"/>
                        <a:pt x="142510" y="184639"/>
                        <a:pt x="138113" y="180975"/>
                      </a:cubicBezTo>
                      <a:cubicBezTo>
                        <a:pt x="132939" y="176663"/>
                        <a:pt x="128999" y="171000"/>
                        <a:pt x="123825" y="166688"/>
                      </a:cubicBezTo>
                      <a:cubicBezTo>
                        <a:pt x="116019" y="160183"/>
                        <a:pt x="105619" y="153881"/>
                        <a:pt x="95250" y="152400"/>
                      </a:cubicBezTo>
                      <a:cubicBezTo>
                        <a:pt x="77892" y="149920"/>
                        <a:pt x="60325" y="149225"/>
                        <a:pt x="42863" y="147638"/>
                      </a:cubicBezTo>
                      <a:cubicBezTo>
                        <a:pt x="31242" y="143764"/>
                        <a:pt x="23520" y="142582"/>
                        <a:pt x="14288" y="133350"/>
                      </a:cubicBezTo>
                      <a:cubicBezTo>
                        <a:pt x="10241" y="129303"/>
                        <a:pt x="7323" y="124182"/>
                        <a:pt x="4763" y="119063"/>
                      </a:cubicBezTo>
                      <a:cubicBezTo>
                        <a:pt x="2518" y="114573"/>
                        <a:pt x="1588" y="109538"/>
                        <a:pt x="0" y="104775"/>
                      </a:cubicBezTo>
                      <a:cubicBezTo>
                        <a:pt x="5433" y="50448"/>
                        <a:pt x="-6518" y="68431"/>
                        <a:pt x="19050" y="42863"/>
                      </a:cubicBezTo>
                      <a:lnTo>
                        <a:pt x="42863" y="28575"/>
                      </a:lnTo>
                      <a:close/>
                    </a:path>
                  </a:pathLst>
                </a:custGeom>
                <a:solidFill>
                  <a:srgbClr val="FF0000">
                    <a:alpha val="40000"/>
                  </a:srgbClr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800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7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>
                      <a:solidFill>
                        <a:srgbClr val="000000"/>
                      </a:solidFill>
                      <a:latin typeface="Times New Roman" pitchFamily="18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1747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503831" y="5407997"/>
                  <a:ext cx="645744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 осадки, мм</a:t>
                  </a:r>
                </a:p>
              </p:txBody>
            </p:sp>
          </p:grpSp>
          <p:sp>
            <p:nvSpPr>
              <p:cNvPr id="27" name="Text Box 97"/>
              <p:cNvSpPr txBox="1">
                <a:spLocks noChangeArrowheads="1"/>
              </p:cNvSpPr>
              <p:nvPr/>
            </p:nvSpPr>
            <p:spPr bwMode="auto">
              <a:xfrm>
                <a:off x="7411281" y="5894647"/>
                <a:ext cx="1505834" cy="1944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количество </a:t>
                </a:r>
                <a:r>
                  <a:rPr lang="ru-RU" altLang="ru-RU" sz="800" b="0" kern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осадков (УГМС), </a:t>
                </a: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мм</a:t>
                </a:r>
              </a:p>
            </p:txBody>
          </p:sp>
          <p:sp>
            <p:nvSpPr>
              <p:cNvPr id="28" name="TextBox 23"/>
              <p:cNvSpPr txBox="1"/>
              <p:nvPr/>
            </p:nvSpPr>
            <p:spPr>
              <a:xfrm>
                <a:off x="7029503" y="5917790"/>
                <a:ext cx="383894" cy="217572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>
                    <a:solidFill>
                      <a:prstClr val="black"/>
                    </a:solidFill>
                    <a:latin typeface="Calibri"/>
                  </a:rPr>
                  <a:t>20</a:t>
                </a:r>
              </a:p>
            </p:txBody>
          </p:sp>
          <p:sp>
            <p:nvSpPr>
              <p:cNvPr id="29" name="TextBox 23"/>
              <p:cNvSpPr txBox="1"/>
              <p:nvPr/>
            </p:nvSpPr>
            <p:spPr>
              <a:xfrm>
                <a:off x="7041092" y="6120446"/>
                <a:ext cx="372305" cy="217572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>
                    <a:solidFill>
                      <a:prstClr val="black"/>
                    </a:solidFill>
                    <a:latin typeface="Calibri"/>
                  </a:rPr>
                  <a:t>3</a:t>
                </a:r>
              </a:p>
            </p:txBody>
          </p:sp>
          <p:sp>
            <p:nvSpPr>
              <p:cNvPr id="30" name="Text Box 97"/>
              <p:cNvSpPr txBox="1">
                <a:spLocks noChangeArrowheads="1"/>
              </p:cNvSpPr>
              <p:nvPr/>
            </p:nvSpPr>
            <p:spPr bwMode="auto">
              <a:xfrm>
                <a:off x="7449386" y="6110211"/>
                <a:ext cx="1330835" cy="1944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17445" name="Рисунок 2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6315464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Полилиния 1"/>
          <p:cNvSpPr/>
          <p:nvPr/>
        </p:nvSpPr>
        <p:spPr>
          <a:xfrm>
            <a:off x="9344025" y="5622997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9904018" y="5571954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0" name="TextBox 23"/>
          <p:cNvSpPr txBox="1"/>
          <p:nvPr/>
        </p:nvSpPr>
        <p:spPr>
          <a:xfrm>
            <a:off x="4819251" y="4095347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0,5</a:t>
            </a:r>
            <a:endParaRPr lang="ru-RU" dirty="0"/>
          </a:p>
        </p:txBody>
      </p:sp>
      <p:sp>
        <p:nvSpPr>
          <p:cNvPr id="56" name="TextBox 10"/>
          <p:cNvSpPr txBox="1"/>
          <p:nvPr/>
        </p:nvSpPr>
        <p:spPr>
          <a:xfrm>
            <a:off x="4571206" y="3963194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Чистопольский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4" name="TextBox 23"/>
          <p:cNvSpPr txBox="1"/>
          <p:nvPr/>
        </p:nvSpPr>
        <p:spPr>
          <a:xfrm>
            <a:off x="5227341" y="4088507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15-20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78" name="TextBox 23"/>
          <p:cNvSpPr txBox="1"/>
          <p:nvPr/>
        </p:nvSpPr>
        <p:spPr bwMode="auto">
          <a:xfrm>
            <a:off x="2430072" y="3260581"/>
            <a:ext cx="540468" cy="245413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80" tIns="52940" rIns="105880" bIns="5294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>
              <a:defRPr/>
            </a:pPr>
            <a:r>
              <a:rPr lang="ru-RU" dirty="0" smtClean="0"/>
              <a:t>0,5</a:t>
            </a:r>
            <a:endParaRPr lang="ru-RU" dirty="0"/>
          </a:p>
        </p:txBody>
      </p:sp>
      <p:sp>
        <p:nvSpPr>
          <p:cNvPr id="79" name="TextBox 23"/>
          <p:cNvSpPr txBox="1"/>
          <p:nvPr/>
        </p:nvSpPr>
        <p:spPr bwMode="auto">
          <a:xfrm>
            <a:off x="2846955" y="3245901"/>
            <a:ext cx="530587" cy="24541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80" tIns="52940" rIns="105880" bIns="5294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>
              <a:defRPr/>
            </a:pPr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80" name="TextBox 10"/>
          <p:cNvSpPr txBox="1"/>
          <p:nvPr/>
        </p:nvSpPr>
        <p:spPr>
          <a:xfrm>
            <a:off x="2073514" y="3128652"/>
            <a:ext cx="1430892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/>
              <a:t>Лаишевский  р-н</a:t>
            </a:r>
          </a:p>
        </p:txBody>
      </p:sp>
    </p:spTree>
    <p:extLst>
      <p:ext uri="{BB962C8B-B14F-4D97-AF65-F5344CB8AC3E}">
        <p14:creationId xmlns:p14="http://schemas.microsoft.com/office/powerpoint/2010/main" val="2859370691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2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3413"/>
            <a:ext cx="12192000" cy="62488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98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" y="976313"/>
            <a:ext cx="2890838" cy="158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НА </a:t>
            </a:r>
            <a:r>
              <a:rPr lang="ru-RU" dirty="0"/>
              <a:t>ТЕРРИТОРИИ </a:t>
            </a:r>
            <a:r>
              <a:rPr lang="ru-RU" dirty="0" smtClean="0"/>
              <a:t>ЛАИШЕВСКОГО РАЙОНА </a:t>
            </a:r>
            <a:r>
              <a:rPr lang="ru-RU" dirty="0"/>
              <a:t>РЕСПУБЛИКИ ТАТАРСТАН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(</a:t>
            </a:r>
            <a:r>
              <a:rPr lang="ru-RU" dirty="0"/>
              <a:t>РИСК НАРУШЕНИЯ ДОРОЖНО-ТРАНСПОРТНОГО СООБЩЕНИЯ </a:t>
            </a:r>
            <a:r>
              <a:rPr lang="ru-RU" dirty="0" smtClean="0"/>
              <a:t>НА </a:t>
            </a:r>
            <a:r>
              <a:rPr lang="ru-RU" dirty="0" smtClean="0"/>
              <a:t>15.11.2022</a:t>
            </a:r>
            <a:r>
              <a:rPr lang="ru-RU" dirty="0" smtClean="0"/>
              <a:t>)</a:t>
            </a:r>
            <a:endParaRPr lang="ru-RU" dirty="0"/>
          </a:p>
        </p:txBody>
      </p:sp>
      <p:sp>
        <p:nvSpPr>
          <p:cNvPr id="41991" name="Text Box 182"/>
          <p:cNvSpPr txBox="1">
            <a:spLocks noChangeArrowheads="1"/>
          </p:cNvSpPr>
          <p:nvPr/>
        </p:nvSpPr>
        <p:spPr bwMode="auto">
          <a:xfrm>
            <a:off x="6524625" y="3968750"/>
            <a:ext cx="814388" cy="2159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93" tIns="30500" rIns="60993" bIns="305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0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Лаишево</a:t>
            </a:r>
          </a:p>
        </p:txBody>
      </p:sp>
      <p:sp>
        <p:nvSpPr>
          <p:cNvPr id="41992" name="Овал 46"/>
          <p:cNvSpPr>
            <a:spLocks noChangeArrowheads="1"/>
          </p:cNvSpPr>
          <p:nvPr/>
        </p:nvSpPr>
        <p:spPr bwMode="auto">
          <a:xfrm rot="5238055">
            <a:off x="6860382" y="4302919"/>
            <a:ext cx="144462" cy="165100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6775"/>
            <a:endParaRPr lang="ru-RU" sz="14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6350" y="731838"/>
            <a:ext cx="2890838" cy="2413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anchor="ctr"/>
          <a:lstStyle/>
          <a:p>
            <a:pPr algn="ctr" defTabSz="792163">
              <a:defRPr/>
            </a:pPr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6350" y="976313"/>
            <a:ext cx="2890838" cy="1587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792163">
              <a:defRPr/>
            </a:pPr>
            <a:endParaRPr lang="ru-RU" sz="1600">
              <a:solidFill>
                <a:prstClr val="white"/>
              </a:solidFill>
            </a:endParaRPr>
          </a:p>
        </p:txBody>
      </p:sp>
      <p:sp>
        <p:nvSpPr>
          <p:cNvPr id="41995" name="Rectangle 93"/>
          <p:cNvSpPr>
            <a:spLocks noChangeArrowheads="1"/>
          </p:cNvSpPr>
          <p:nvPr/>
        </p:nvSpPr>
        <p:spPr bwMode="auto">
          <a:xfrm>
            <a:off x="9299575" y="4113213"/>
            <a:ext cx="2892425" cy="18605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866775"/>
            <a:endParaRPr lang="ru-RU" altLang="ru-RU" sz="800" smtClean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41996" name="Text Box 97"/>
          <p:cNvSpPr txBox="1">
            <a:spLocks noChangeArrowheads="1"/>
          </p:cNvSpPr>
          <p:nvPr/>
        </p:nvSpPr>
        <p:spPr bwMode="auto">
          <a:xfrm>
            <a:off x="9794875" y="4168775"/>
            <a:ext cx="21177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64" tIns="47983" rIns="95964" bIns="47983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Условные обозначения</a:t>
            </a:r>
          </a:p>
        </p:txBody>
      </p:sp>
      <p:sp>
        <p:nvSpPr>
          <p:cNvPr id="41997" name="Text Box 97"/>
          <p:cNvSpPr txBox="1">
            <a:spLocks noChangeArrowheads="1"/>
          </p:cNvSpPr>
          <p:nvPr/>
        </p:nvSpPr>
        <p:spPr bwMode="auto">
          <a:xfrm>
            <a:off x="9707563" y="4559300"/>
            <a:ext cx="2547937" cy="55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64" tIns="47983" rIns="95964" bIns="47983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38" name="Полилиния 37"/>
          <p:cNvSpPr/>
          <p:nvPr/>
        </p:nvSpPr>
        <p:spPr>
          <a:xfrm>
            <a:off x="9342438" y="4697413"/>
            <a:ext cx="363537" cy="169862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0" name="Полилиния 39"/>
          <p:cNvSpPr/>
          <p:nvPr/>
        </p:nvSpPr>
        <p:spPr>
          <a:xfrm>
            <a:off x="9353550" y="5176838"/>
            <a:ext cx="323850" cy="146050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00" name="Text Box 97"/>
          <p:cNvSpPr txBox="1">
            <a:spLocks noChangeArrowheads="1"/>
          </p:cNvSpPr>
          <p:nvPr/>
        </p:nvSpPr>
        <p:spPr bwMode="auto">
          <a:xfrm>
            <a:off x="9718675" y="5137150"/>
            <a:ext cx="25368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74" tIns="47988" rIns="95974" bIns="47988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Объездная дорога</a:t>
            </a:r>
          </a:p>
        </p:txBody>
      </p:sp>
      <p:sp>
        <p:nvSpPr>
          <p:cNvPr id="42001" name="Овал 41"/>
          <p:cNvSpPr>
            <a:spLocks noChangeArrowheads="1"/>
          </p:cNvSpPr>
          <p:nvPr/>
        </p:nvSpPr>
        <p:spPr bwMode="auto">
          <a:xfrm rot="5238055">
            <a:off x="9428163" y="5503862"/>
            <a:ext cx="190500" cy="16192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/>
          <a:p>
            <a:pPr defTabSz="866775"/>
            <a:endParaRPr lang="ru-RU" sz="14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2002" name="Text Box 97"/>
          <p:cNvSpPr txBox="1">
            <a:spLocks noChangeArrowheads="1"/>
          </p:cNvSpPr>
          <p:nvPr/>
        </p:nvSpPr>
        <p:spPr bwMode="auto">
          <a:xfrm>
            <a:off x="9736138" y="5456238"/>
            <a:ext cx="25368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74" tIns="47988" rIns="95974" bIns="47988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Населенный пункт</a:t>
            </a:r>
          </a:p>
        </p:txBody>
      </p:sp>
      <p:sp>
        <p:nvSpPr>
          <p:cNvPr id="21" name="Полилиния 20"/>
          <p:cNvSpPr/>
          <p:nvPr/>
        </p:nvSpPr>
        <p:spPr>
          <a:xfrm>
            <a:off x="7018474" y="2667793"/>
            <a:ext cx="1173820" cy="1500981"/>
          </a:xfrm>
          <a:custGeom>
            <a:avLst/>
            <a:gdLst>
              <a:gd name="connsiteX0" fmla="*/ 0 w 990600"/>
              <a:gd name="connsiteY0" fmla="*/ 0 h 1428750"/>
              <a:gd name="connsiteX1" fmla="*/ 466725 w 990600"/>
              <a:gd name="connsiteY1" fmla="*/ 361950 h 1428750"/>
              <a:gd name="connsiteX2" fmla="*/ 752475 w 990600"/>
              <a:gd name="connsiteY2" fmla="*/ 809625 h 1428750"/>
              <a:gd name="connsiteX3" fmla="*/ 904875 w 990600"/>
              <a:gd name="connsiteY3" fmla="*/ 1038225 h 1428750"/>
              <a:gd name="connsiteX4" fmla="*/ 895350 w 990600"/>
              <a:gd name="connsiteY4" fmla="*/ 1304925 h 1428750"/>
              <a:gd name="connsiteX5" fmla="*/ 962025 w 990600"/>
              <a:gd name="connsiteY5" fmla="*/ 1409700 h 1428750"/>
              <a:gd name="connsiteX6" fmla="*/ 990600 w 990600"/>
              <a:gd name="connsiteY6" fmla="*/ 1428750 h 1428750"/>
              <a:gd name="connsiteX7" fmla="*/ 981075 w 990600"/>
              <a:gd name="connsiteY7" fmla="*/ 1428750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" h="1428750">
                <a:moveTo>
                  <a:pt x="0" y="0"/>
                </a:moveTo>
                <a:lnTo>
                  <a:pt x="466725" y="361950"/>
                </a:lnTo>
                <a:lnTo>
                  <a:pt x="752475" y="809625"/>
                </a:lnTo>
                <a:lnTo>
                  <a:pt x="904875" y="1038225"/>
                </a:lnTo>
                <a:lnTo>
                  <a:pt x="895350" y="1304925"/>
                </a:lnTo>
                <a:lnTo>
                  <a:pt x="962025" y="1409700"/>
                </a:lnTo>
                <a:lnTo>
                  <a:pt x="990600" y="1428750"/>
                </a:lnTo>
                <a:lnTo>
                  <a:pt x="981075" y="142875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/>
          <a:p>
            <a:pPr defTabSz="867488">
              <a:defRPr/>
            </a:pPr>
            <a:endParaRPr lang="ru-RU" sz="1400">
              <a:solidFill>
                <a:srgbClr val="000000"/>
              </a:solidFill>
            </a:endParaRPr>
          </a:p>
        </p:txBody>
      </p:sp>
      <p:sp>
        <p:nvSpPr>
          <p:cNvPr id="22" name="Полилиния 21"/>
          <p:cNvSpPr/>
          <p:nvPr/>
        </p:nvSpPr>
        <p:spPr>
          <a:xfrm>
            <a:off x="5591175" y="1314450"/>
            <a:ext cx="504825" cy="428625"/>
          </a:xfrm>
          <a:custGeom>
            <a:avLst/>
            <a:gdLst>
              <a:gd name="connsiteX0" fmla="*/ 0 w 266700"/>
              <a:gd name="connsiteY0" fmla="*/ 0 h 200025"/>
              <a:gd name="connsiteX1" fmla="*/ 266700 w 266700"/>
              <a:gd name="connsiteY1" fmla="*/ 200025 h 200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66700" h="200025">
                <a:moveTo>
                  <a:pt x="0" y="0"/>
                </a:moveTo>
                <a:lnTo>
                  <a:pt x="266700" y="200025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/>
          <a:p>
            <a:pPr defTabSz="867488"/>
            <a:endParaRPr lang="ru-RU" sz="1400">
              <a:solidFill>
                <a:srgbClr val="00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802563" y="3181350"/>
            <a:ext cx="474662" cy="2238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en-US" sz="1000" dirty="0">
                <a:solidFill>
                  <a:prstClr val="black"/>
                </a:solidFill>
                <a:cs typeface="Times New Roman" panose="02020603050405020304" pitchFamily="18" charset="0"/>
              </a:rPr>
              <a:t>P 239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8038401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28" name="Picture 2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3414"/>
            <a:ext cx="12190413" cy="62222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НА </a:t>
            </a:r>
            <a:r>
              <a:rPr lang="ru-RU" dirty="0"/>
              <a:t>ТЕРРИТОРИИ </a:t>
            </a:r>
            <a:r>
              <a:rPr lang="ru-RU" dirty="0" smtClean="0"/>
              <a:t>ЧИСТОПОЛЬСКОГО РАЙОНА </a:t>
            </a:r>
            <a:r>
              <a:rPr lang="ru-RU" dirty="0"/>
              <a:t>РЕСПУБЛИКИ ТАТАРСТАН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(</a:t>
            </a:r>
            <a:r>
              <a:rPr lang="ru-RU" dirty="0"/>
              <a:t>РИСК НАРУШЕНИЯ ДОРОЖНО-ТРАНСПОРТНОГО СООБЩЕНИЯ </a:t>
            </a:r>
            <a:r>
              <a:rPr lang="ru-RU" dirty="0" smtClean="0"/>
              <a:t>НА 15.11.2022)</a:t>
            </a:r>
            <a:endParaRPr lang="ru-RU" dirty="0"/>
          </a:p>
        </p:txBody>
      </p:sp>
      <p:sp>
        <p:nvSpPr>
          <p:cNvPr id="43015" name="Text Box 182"/>
          <p:cNvSpPr txBox="1">
            <a:spLocks noChangeArrowheads="1"/>
          </p:cNvSpPr>
          <p:nvPr/>
        </p:nvSpPr>
        <p:spPr bwMode="auto">
          <a:xfrm>
            <a:off x="5241925" y="2277429"/>
            <a:ext cx="982663" cy="2159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93" tIns="30500" rIns="60993" bIns="305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Чистополь</a:t>
            </a:r>
          </a:p>
        </p:txBody>
      </p:sp>
      <p:sp>
        <p:nvSpPr>
          <p:cNvPr id="43016" name="Овал 46"/>
          <p:cNvSpPr>
            <a:spLocks noChangeArrowheads="1"/>
          </p:cNvSpPr>
          <p:nvPr/>
        </p:nvSpPr>
        <p:spPr bwMode="auto">
          <a:xfrm rot="5238055">
            <a:off x="5533231" y="2492536"/>
            <a:ext cx="144463" cy="165100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6775"/>
            <a:endParaRPr lang="ru-RU" sz="14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3017" name="Rectangle 93"/>
          <p:cNvSpPr>
            <a:spLocks noChangeArrowheads="1"/>
          </p:cNvSpPr>
          <p:nvPr/>
        </p:nvSpPr>
        <p:spPr bwMode="auto">
          <a:xfrm>
            <a:off x="9299575" y="4113213"/>
            <a:ext cx="2892425" cy="18605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866775"/>
            <a:endParaRPr lang="ru-RU" altLang="ru-RU" sz="800" smtClean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43018" name="Text Box 97"/>
          <p:cNvSpPr txBox="1">
            <a:spLocks noChangeArrowheads="1"/>
          </p:cNvSpPr>
          <p:nvPr/>
        </p:nvSpPr>
        <p:spPr bwMode="auto">
          <a:xfrm>
            <a:off x="9794875" y="4168775"/>
            <a:ext cx="21177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64" tIns="47983" rIns="95964" bIns="47983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Условные обозначения</a:t>
            </a:r>
          </a:p>
        </p:txBody>
      </p:sp>
      <p:sp>
        <p:nvSpPr>
          <p:cNvPr id="43019" name="Text Box 97"/>
          <p:cNvSpPr txBox="1">
            <a:spLocks noChangeArrowheads="1"/>
          </p:cNvSpPr>
          <p:nvPr/>
        </p:nvSpPr>
        <p:spPr bwMode="auto">
          <a:xfrm>
            <a:off x="9707563" y="4559300"/>
            <a:ext cx="2547937" cy="55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64" tIns="47983" rIns="95964" bIns="47983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32" name="Полилиния 31"/>
          <p:cNvSpPr/>
          <p:nvPr/>
        </p:nvSpPr>
        <p:spPr>
          <a:xfrm>
            <a:off x="9342438" y="4697413"/>
            <a:ext cx="363537" cy="169862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34" name="Полилиния 33"/>
          <p:cNvSpPr/>
          <p:nvPr/>
        </p:nvSpPr>
        <p:spPr>
          <a:xfrm>
            <a:off x="9353550" y="5176838"/>
            <a:ext cx="323850" cy="146050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3022" name="Text Box 97"/>
          <p:cNvSpPr txBox="1">
            <a:spLocks noChangeArrowheads="1"/>
          </p:cNvSpPr>
          <p:nvPr/>
        </p:nvSpPr>
        <p:spPr bwMode="auto">
          <a:xfrm>
            <a:off x="9718675" y="5137150"/>
            <a:ext cx="25368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74" tIns="47988" rIns="95974" bIns="47988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Объездная дорога</a:t>
            </a:r>
          </a:p>
        </p:txBody>
      </p:sp>
      <p:sp>
        <p:nvSpPr>
          <p:cNvPr id="43023" name="Овал 36"/>
          <p:cNvSpPr>
            <a:spLocks noChangeArrowheads="1"/>
          </p:cNvSpPr>
          <p:nvPr/>
        </p:nvSpPr>
        <p:spPr bwMode="auto">
          <a:xfrm rot="5238055">
            <a:off x="9428163" y="5503862"/>
            <a:ext cx="190500" cy="16192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/>
          <a:p>
            <a:pPr defTabSz="866775"/>
            <a:endParaRPr lang="ru-RU" sz="14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3024" name="Text Box 97"/>
          <p:cNvSpPr txBox="1">
            <a:spLocks noChangeArrowheads="1"/>
          </p:cNvSpPr>
          <p:nvPr/>
        </p:nvSpPr>
        <p:spPr bwMode="auto">
          <a:xfrm>
            <a:off x="9736138" y="5456238"/>
            <a:ext cx="25368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74" tIns="47988" rIns="95974" bIns="47988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Населенный пункт</a:t>
            </a:r>
          </a:p>
        </p:txBody>
      </p:sp>
      <p:pic>
        <p:nvPicPr>
          <p:cNvPr id="21" name="Picture 2" descr="http://map.gds.gisogvrt.ru/layers/eis/3628/55/photo/45/100?55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" y="1287463"/>
            <a:ext cx="2890838" cy="1571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Прямоугольник 21"/>
          <p:cNvSpPr/>
          <p:nvPr/>
        </p:nvSpPr>
        <p:spPr>
          <a:xfrm>
            <a:off x="6350" y="1046163"/>
            <a:ext cx="2890838" cy="2413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anchor="ctr"/>
          <a:lstStyle/>
          <a:p>
            <a:pPr algn="ctr" defTabSz="792163">
              <a:defRPr/>
            </a:pPr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6350" y="1290638"/>
            <a:ext cx="2890838" cy="1587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792163">
              <a:defRPr/>
            </a:pPr>
            <a:endParaRPr lang="ru-RU" sz="1600">
              <a:solidFill>
                <a:prstClr val="white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4324350" y="3133725"/>
            <a:ext cx="228600" cy="114300"/>
          </a:xfrm>
          <a:custGeom>
            <a:avLst/>
            <a:gdLst>
              <a:gd name="connsiteX0" fmla="*/ 0 w 228600"/>
              <a:gd name="connsiteY0" fmla="*/ 114300 h 114300"/>
              <a:gd name="connsiteX1" fmla="*/ 114300 w 228600"/>
              <a:gd name="connsiteY1" fmla="*/ 19050 h 114300"/>
              <a:gd name="connsiteX2" fmla="*/ 228600 w 228600"/>
              <a:gd name="connsiteY2" fmla="*/ 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8600" h="114300">
                <a:moveTo>
                  <a:pt x="0" y="114300"/>
                </a:moveTo>
                <a:lnTo>
                  <a:pt x="114300" y="19050"/>
                </a:lnTo>
                <a:lnTo>
                  <a:pt x="228600" y="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/>
          <a:p>
            <a:pPr defTabSz="867488"/>
            <a:endParaRPr lang="ru-RU" sz="1400" smtClean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6086475" y="3143250"/>
            <a:ext cx="200025" cy="95250"/>
          </a:xfrm>
          <a:custGeom>
            <a:avLst/>
            <a:gdLst>
              <a:gd name="connsiteX0" fmla="*/ 0 w 200025"/>
              <a:gd name="connsiteY0" fmla="*/ 28575 h 95250"/>
              <a:gd name="connsiteX1" fmla="*/ 114300 w 200025"/>
              <a:gd name="connsiteY1" fmla="*/ 0 h 95250"/>
              <a:gd name="connsiteX2" fmla="*/ 200025 w 2000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0025" h="95250">
                <a:moveTo>
                  <a:pt x="0" y="28575"/>
                </a:moveTo>
                <a:lnTo>
                  <a:pt x="114300" y="0"/>
                </a:lnTo>
                <a:lnTo>
                  <a:pt x="200025" y="9525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/>
          <a:p>
            <a:pPr defTabSz="867488"/>
            <a:endParaRPr lang="ru-RU" sz="1400" smtClean="0">
              <a:solidFill>
                <a:srgbClr val="000000"/>
              </a:solidFill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4857750" y="3086100"/>
            <a:ext cx="352425" cy="104775"/>
          </a:xfrm>
          <a:custGeom>
            <a:avLst/>
            <a:gdLst>
              <a:gd name="connsiteX0" fmla="*/ 0 w 352425"/>
              <a:gd name="connsiteY0" fmla="*/ 0 h 104775"/>
              <a:gd name="connsiteX1" fmla="*/ 123825 w 352425"/>
              <a:gd name="connsiteY1" fmla="*/ 104775 h 104775"/>
              <a:gd name="connsiteX2" fmla="*/ 352425 w 352425"/>
              <a:gd name="connsiteY2" fmla="*/ 8572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2425" h="104775">
                <a:moveTo>
                  <a:pt x="0" y="0"/>
                </a:moveTo>
                <a:lnTo>
                  <a:pt x="123825" y="104775"/>
                </a:lnTo>
                <a:lnTo>
                  <a:pt x="352425" y="85725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/>
          <a:p>
            <a:pPr defTabSz="867488"/>
            <a:endParaRPr lang="ru-RU" sz="1400" smtClean="0">
              <a:solidFill>
                <a:srgbClr val="000000"/>
              </a:solidFill>
            </a:endParaRPr>
          </a:p>
        </p:txBody>
      </p:sp>
      <p:sp>
        <p:nvSpPr>
          <p:cNvPr id="7" name="Полилиния 6"/>
          <p:cNvSpPr/>
          <p:nvPr/>
        </p:nvSpPr>
        <p:spPr>
          <a:xfrm>
            <a:off x="5534025" y="3133725"/>
            <a:ext cx="333375" cy="85725"/>
          </a:xfrm>
          <a:custGeom>
            <a:avLst/>
            <a:gdLst>
              <a:gd name="connsiteX0" fmla="*/ 0 w 333375"/>
              <a:gd name="connsiteY0" fmla="*/ 0 h 85725"/>
              <a:gd name="connsiteX1" fmla="*/ 219075 w 333375"/>
              <a:gd name="connsiteY1" fmla="*/ 85725 h 85725"/>
              <a:gd name="connsiteX2" fmla="*/ 333375 w 333375"/>
              <a:gd name="connsiteY2" fmla="*/ 85725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5" h="85725">
                <a:moveTo>
                  <a:pt x="0" y="0"/>
                </a:moveTo>
                <a:lnTo>
                  <a:pt x="219075" y="85725"/>
                </a:lnTo>
                <a:lnTo>
                  <a:pt x="333375" y="85725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/>
          <a:p>
            <a:pPr defTabSz="867488"/>
            <a:endParaRPr lang="ru-RU" sz="1400" smtClean="0">
              <a:solidFill>
                <a:srgbClr val="0000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640513" y="3421063"/>
            <a:ext cx="474662" cy="22542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en-US" sz="1000" dirty="0">
                <a:solidFill>
                  <a:prstClr val="black"/>
                </a:solidFill>
                <a:cs typeface="Times New Roman" panose="02020603050405020304" pitchFamily="18" charset="0"/>
              </a:rPr>
              <a:t>P 239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963346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2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4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5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26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117658</TotalTime>
  <Words>1744</Words>
  <Application>Microsoft Office PowerPoint</Application>
  <PresentationFormat>Произвольный</PresentationFormat>
  <Paragraphs>763</Paragraphs>
  <Slides>17</Slides>
  <Notes>11</Notes>
  <HiddenSlides>0</HiddenSlides>
  <MMClips>0</MMClips>
  <ScaleCrop>false</ScaleCrop>
  <HeadingPairs>
    <vt:vector size="4" baseType="variant">
      <vt:variant>
        <vt:lpstr>Тема</vt:lpstr>
      </vt:variant>
      <vt:variant>
        <vt:i4>10</vt:i4>
      </vt:variant>
      <vt:variant>
        <vt:lpstr>Заголовки слайдов</vt:lpstr>
      </vt:variant>
      <vt:variant>
        <vt:i4>17</vt:i4>
      </vt:variant>
    </vt:vector>
  </HeadingPairs>
  <TitlesOfParts>
    <vt:vector size="27" baseType="lpstr">
      <vt:lpstr>Поток</vt:lpstr>
      <vt:lpstr>3_Поток</vt:lpstr>
      <vt:lpstr>2_Поток</vt:lpstr>
      <vt:lpstr>11_Поток</vt:lpstr>
      <vt:lpstr>21_Тема Office</vt:lpstr>
      <vt:lpstr>24_Тема Office</vt:lpstr>
      <vt:lpstr>25_Тема Office</vt:lpstr>
      <vt:lpstr>22_Тема Office</vt:lpstr>
      <vt:lpstr>26_Тема Office</vt:lpstr>
      <vt:lpstr>23_Тема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7000</cp:revision>
  <cp:lastPrinted>2022-04-13T12:15:18Z</cp:lastPrinted>
  <dcterms:created xsi:type="dcterms:W3CDTF">2016-06-03T06:31:21Z</dcterms:created>
  <dcterms:modified xsi:type="dcterms:W3CDTF">2022-11-14T11:30:56Z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